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7" r:id="rId5"/>
    <p:sldId id="275" r:id="rId6"/>
    <p:sldId id="284" r:id="rId7"/>
    <p:sldId id="279" r:id="rId8"/>
    <p:sldId id="283" r:id="rId9"/>
    <p:sldId id="278" r:id="rId10"/>
    <p:sldId id="285" r:id="rId11"/>
    <p:sldId id="281" r:id="rId12"/>
    <p:sldId id="280" r:id="rId13"/>
    <p:sldId id="286" r:id="rId14"/>
    <p:sldId id="27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1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700808"/>
            <a:ext cx="8602216" cy="233169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Развитие межполушарного взаимодействия методом </a:t>
            </a:r>
            <a:r>
              <a:rPr lang="ru-RU" b="1" i="1" dirty="0" err="1" smtClean="0">
                <a:solidFill>
                  <a:srgbClr val="C00000"/>
                </a:solidFill>
              </a:rPr>
              <a:t>кинезиологии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у дошкольников 4-5 лет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5373216"/>
            <a:ext cx="6228184" cy="1196752"/>
          </a:xfrm>
        </p:spPr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Подготовила: воспитатель </a:t>
            </a:r>
            <a:r>
              <a:rPr lang="ru-RU" i="1" dirty="0" err="1" smtClean="0">
                <a:solidFill>
                  <a:srgbClr val="C00000"/>
                </a:solidFill>
              </a:rPr>
              <a:t>Муртазина</a:t>
            </a:r>
            <a:r>
              <a:rPr lang="ru-RU" i="1" dirty="0" smtClean="0">
                <a:solidFill>
                  <a:srgbClr val="C00000"/>
                </a:solidFill>
              </a:rPr>
              <a:t> Д.И.</a:t>
            </a:r>
            <a:endParaRPr lang="ru-RU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892480" cy="1268760"/>
          </a:xfrm>
        </p:spPr>
        <p:txBody>
          <a:bodyPr>
            <a:normAutofit fontScale="90000"/>
          </a:bodyPr>
          <a:lstStyle/>
          <a:p>
            <a:r>
              <a:rPr lang="ru-RU" sz="3200" b="1" i="1" u="sng" dirty="0" err="1" smtClean="0">
                <a:solidFill>
                  <a:srgbClr val="C00000"/>
                </a:solidFill>
              </a:rPr>
              <a:t>Кинезиология</a:t>
            </a:r>
            <a:r>
              <a:rPr lang="ru-RU" sz="3200" i="1" dirty="0" smtClean="0">
                <a:solidFill>
                  <a:srgbClr val="C00000"/>
                </a:solidFill>
              </a:rPr>
              <a:t> – наука о развитии умственных способностей и физического здоровья через определенные двигательные упражнения.</a:t>
            </a:r>
            <a:endParaRPr lang="ru-RU" sz="3200" i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Владелец\Desktop\jKREqqFKXZ35pouwdIGNyBlmM20_tznqxYVSe78hid_Umtam9hl-cxLggB3su3MAWl9180FCm6Te-1nQJQ3I_AD0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t="12209" b="9959"/>
          <a:stretch>
            <a:fillRect/>
          </a:stretch>
        </p:blipFill>
        <p:spPr bwMode="auto">
          <a:xfrm>
            <a:off x="251520" y="2420888"/>
            <a:ext cx="3538786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Владелец\Desktop\vAlNClbscwI53XN07XnJpNcVJ9gTq6qmq8wsS5utTvrwP0H4jgnG4UtMo6gNOyxHClOvo2RfKGZHxFrQk7xHgSY3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923928" y="2420888"/>
            <a:ext cx="4956043" cy="3717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i="1" u="sng" dirty="0" smtClean="0">
                <a:solidFill>
                  <a:srgbClr val="C00000"/>
                </a:solidFill>
              </a:rPr>
              <a:t>Цель </a:t>
            </a:r>
            <a:r>
              <a:rPr lang="ru-RU" i="1" u="sng" dirty="0" err="1" smtClean="0">
                <a:solidFill>
                  <a:srgbClr val="C00000"/>
                </a:solidFill>
              </a:rPr>
              <a:t>кинезиологиологических</a:t>
            </a:r>
            <a:r>
              <a:rPr lang="ru-RU" i="1" u="sng" dirty="0" smtClean="0">
                <a:solidFill>
                  <a:srgbClr val="C00000"/>
                </a:solidFill>
              </a:rPr>
              <a:t> упражнений: </a:t>
            </a:r>
            <a:endParaRPr lang="ru-RU" i="1" u="sng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развитие межполушарного взаимодействия, способствующего активизации мыслительной деятельности.</a:t>
            </a:r>
          </a:p>
          <a:p>
            <a:pPr>
              <a:buNone/>
            </a:pPr>
            <a:r>
              <a:rPr lang="ru-RU" sz="4000" i="1" u="sng" dirty="0" smtClean="0">
                <a:solidFill>
                  <a:srgbClr val="C00000"/>
                </a:solidFill>
                <a:latin typeface="+mj-lt"/>
              </a:rPr>
              <a:t>Задачи: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развитие межполушарной специализации;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синхронизация работы полушарий;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развитие мелкой моторики рук;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развитие познавательных процессов;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39752" y="2852936"/>
            <a:ext cx="3960440" cy="129614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 </a:t>
            </a:r>
            <a:r>
              <a:rPr lang="ru-RU" b="1" i="1" u="sng" dirty="0" err="1" smtClean="0">
                <a:solidFill>
                  <a:srgbClr val="C00000"/>
                </a:solidFill>
              </a:rPr>
              <a:t>Кинезиологические</a:t>
            </a:r>
            <a:r>
              <a:rPr lang="ru-RU" b="1" i="1" u="sng" dirty="0" smtClean="0">
                <a:solidFill>
                  <a:srgbClr val="C00000"/>
                </a:solidFill>
              </a:rPr>
              <a:t> упражнения</a:t>
            </a:r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 flipV="1">
            <a:off x="1907704" y="1988840"/>
            <a:ext cx="864096" cy="7920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4644008" y="1556792"/>
            <a:ext cx="0" cy="129614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6372200" y="1988840"/>
            <a:ext cx="936104" cy="7920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2051720" y="3861048"/>
            <a:ext cx="864096" cy="86409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228184" y="3861048"/>
            <a:ext cx="864096" cy="86409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644008" y="4077072"/>
            <a:ext cx="0" cy="122413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707904" y="476672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Развитие межполушарных связей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36296" y="1268760"/>
            <a:ext cx="17540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Синхронизация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 работы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 полушарий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43950" y="4869160"/>
            <a:ext cx="2099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Развитие 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мелкой моторики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51920" y="5589240"/>
            <a:ext cx="16273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Развитие 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способностей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99592" y="4941168"/>
            <a:ext cx="21290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Развитие памяти,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 внимания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7584" y="1268760"/>
            <a:ext cx="1765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Развитие речи,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мышления</a:t>
            </a:r>
            <a:endParaRPr lang="ru-RU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Дорожки для развития межполушарного взаимодействия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Владелец\Desktop\bRiahrR_3thLWM6E5uoxNDVeEDFfSFsTIeXseP_dCydGTHQxGTCfMF3h2FJK4ui3TEkBk-GwLdCtAwtqttitxPNr.jpg"/>
          <p:cNvPicPr>
            <a:picLocks noChangeAspect="1" noChangeArrowheads="1"/>
          </p:cNvPicPr>
          <p:nvPr/>
        </p:nvPicPr>
        <p:blipFill>
          <a:blip r:embed="rId2" cstate="print"/>
          <a:srcRect l="4522" t="8409" b="14988"/>
          <a:stretch>
            <a:fillRect/>
          </a:stretch>
        </p:blipFill>
        <p:spPr bwMode="auto">
          <a:xfrm rot="10800000">
            <a:off x="1979711" y="1700808"/>
            <a:ext cx="4752528" cy="5084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Владелец\Desktop\gmkKxjdFvP0qPghHWTMo-nL9BehjBm_jU-h6Cxlrix4rL_FC0RECTSlSkz2vwgREr7Wok7P_1c0ob4zlFjWBqfvF.jpg"/>
          <p:cNvPicPr>
            <a:picLocks noChangeAspect="1" noChangeArrowheads="1"/>
          </p:cNvPicPr>
          <p:nvPr/>
        </p:nvPicPr>
        <p:blipFill>
          <a:blip r:embed="rId2" cstate="print"/>
          <a:srcRect l="12500" r="12500"/>
          <a:stretch>
            <a:fillRect/>
          </a:stretch>
        </p:blipFill>
        <p:spPr bwMode="auto">
          <a:xfrm>
            <a:off x="179512" y="1340768"/>
            <a:ext cx="3024336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C:\Users\Владелец\Desktop\mXhpKGfhByc3TG-JfiVcAFTw5r0w2Pq6A3A1BZ7hTsV_TNo1O5VTUqBObT51zJ3Kszl_uvhzlNQw69G1URURmguX.jpg"/>
          <p:cNvPicPr>
            <a:picLocks noChangeAspect="1" noChangeArrowheads="1"/>
          </p:cNvPicPr>
          <p:nvPr/>
        </p:nvPicPr>
        <p:blipFill>
          <a:blip r:embed="rId3" cstate="print"/>
          <a:srcRect l="14580" r="13685"/>
          <a:stretch>
            <a:fillRect/>
          </a:stretch>
        </p:blipFill>
        <p:spPr bwMode="auto">
          <a:xfrm>
            <a:off x="6012160" y="1340768"/>
            <a:ext cx="2952328" cy="30867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7" name="Picture 5" descr="C:\Users\Владелец\Desktop\Opj3umHTvmIbPWIs5xsnj7Vrvr_7ZupuIUvbKNcVuuuiPBgX8d_9BUEuZd3wkw69L4BktPcsjvUJN3A-VkZbl6OO.jpg"/>
          <p:cNvPicPr>
            <a:picLocks noChangeAspect="1" noChangeArrowheads="1"/>
          </p:cNvPicPr>
          <p:nvPr/>
        </p:nvPicPr>
        <p:blipFill>
          <a:blip r:embed="rId4" cstate="print"/>
          <a:srcRect l="8985" r="11946"/>
          <a:stretch>
            <a:fillRect/>
          </a:stretch>
        </p:blipFill>
        <p:spPr bwMode="auto">
          <a:xfrm>
            <a:off x="2987824" y="3645024"/>
            <a:ext cx="3168352" cy="30053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Дорожки для развития межполушарного взаимодействия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Схемы для развития межполушарного взаимодействия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3" name="Picture 5" descr="C:\Users\Владелец\Desktop\YZTkrAhMA9tizDrdrHVZ2uA0L70QXjAMm7IfyZnxP9a8AZ_AlTyNxK347VGaNSB8OUiuUixsPZckkdVfkhaRnO8a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3354" t="11140" r="7426" b="9022"/>
          <a:stretch>
            <a:fillRect/>
          </a:stretch>
        </p:blipFill>
        <p:spPr bwMode="auto">
          <a:xfrm rot="16200000">
            <a:off x="5950201" y="3634976"/>
            <a:ext cx="2572193" cy="34563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6" name="Picture 8" descr="C:\Users\Владелец\Desktop\5J9M9rLAvvQLpRe26rQHUmocrvrqbIpjUd7pbotLzEkXGqpt_2A7fCtBEPtstFmwrQ306kp0fa2H1XKOgNPDgAib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6748" t="8742" r="11657" b="5582"/>
          <a:stretch>
            <a:fillRect/>
          </a:stretch>
        </p:blipFill>
        <p:spPr bwMode="auto">
          <a:xfrm rot="16200000">
            <a:off x="5004048" y="980729"/>
            <a:ext cx="2520281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60" name="Picture 12" descr="C:\Users\Владелец\Desktop\3uix_GgpG4TZIdbn0pjKtxuzGE9ex3Xdx5zHCAQ5r7cvUoldJo6fF3R5pogNMNgIuZMoJL7GTrjQtSd3UloqnRQS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8403" t="5570" r="7427" b="3452"/>
          <a:stretch>
            <a:fillRect/>
          </a:stretch>
        </p:blipFill>
        <p:spPr bwMode="auto">
          <a:xfrm rot="16200000">
            <a:off x="798997" y="1841644"/>
            <a:ext cx="2952328" cy="4254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ладелец\Desktop\bVKhYoMecL4sCzAeUlaTlp0RvEL3HHl1vc81rw8sece8bxOzX_f0GSz-ZhqVGyxoon6CqcoVMAml9A9WwknPw_Ou (1).jpg"/>
          <p:cNvPicPr>
            <a:picLocks noChangeAspect="1" noChangeArrowheads="1"/>
          </p:cNvPicPr>
          <p:nvPr/>
        </p:nvPicPr>
        <p:blipFill>
          <a:blip r:embed="rId2" cstate="print"/>
          <a:srcRect l="20480" r="9028"/>
          <a:stretch>
            <a:fillRect/>
          </a:stretch>
        </p:blipFill>
        <p:spPr bwMode="auto">
          <a:xfrm>
            <a:off x="251520" y="2132856"/>
            <a:ext cx="4032448" cy="4290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9" name="Picture 3" descr="C:\Users\Владелец\Desktop\PIs7rmiCcs9w4aixMVfemLKmRRqThGSBIYl5HnZfZ0ny5eks9xo6Z9hsU-Ndv38qVwjqqmFILGCDWcDU8FBiHoBR.jpg"/>
          <p:cNvPicPr>
            <a:picLocks noChangeAspect="1" noChangeArrowheads="1"/>
          </p:cNvPicPr>
          <p:nvPr/>
        </p:nvPicPr>
        <p:blipFill>
          <a:blip r:embed="rId3" cstate="print"/>
          <a:srcRect l="18184" r="7427"/>
          <a:stretch>
            <a:fillRect/>
          </a:stretch>
        </p:blipFill>
        <p:spPr bwMode="auto">
          <a:xfrm>
            <a:off x="4499992" y="2132856"/>
            <a:ext cx="4320480" cy="43559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Схемы для развития межполушарного взаимодействия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Зеркальный </a:t>
            </a:r>
            <a:r>
              <a:rPr lang="ru-RU" b="1" i="1" dirty="0" err="1" smtClean="0">
                <a:solidFill>
                  <a:srgbClr val="C00000"/>
                </a:solidFill>
              </a:rPr>
              <a:t>геоборд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Владелец\Desktop\Goklg9oH6PvUDXGFdUG4XZi0Ug9CqNyksajAdMsGYE25zUeIXmZA57Cbhp--U-ZXarg7Tnh0EtRX4xXiXUUvDXmO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t="7823" r="2041" b="11500"/>
          <a:stretch>
            <a:fillRect/>
          </a:stretch>
        </p:blipFill>
        <p:spPr bwMode="auto">
          <a:xfrm rot="16200000">
            <a:off x="1611506" y="628855"/>
            <a:ext cx="5704965" cy="6264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Владелец\Desktop\vS-q4tbWGVhe2mFU31Qm8FMM252KpDurZ7euEq1Ba-yMFjRgewmYD7AYDpyMmbdw4QHkXRWrnZM0aVLiDoRBk_dT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9146" r="8537"/>
          <a:stretch>
            <a:fillRect/>
          </a:stretch>
        </p:blipFill>
        <p:spPr bwMode="auto">
          <a:xfrm>
            <a:off x="251520" y="836712"/>
            <a:ext cx="3240360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1" name="Picture 3" descr="C:\Users\Владелец\Desktop\C-HwTW_sNX_X3eEJsLmBZngQ39fLk7CZLALEwSl5JMjcK6-ZRhSAULzD6FQy2LXbLsv17SRMQ-igac-qhyS5anNq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7081" r="15034"/>
          <a:stretch>
            <a:fillRect/>
          </a:stretch>
        </p:blipFill>
        <p:spPr bwMode="auto">
          <a:xfrm>
            <a:off x="5580112" y="836712"/>
            <a:ext cx="3365042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2" name="Picture 4" descr="C:\Users\Владелец\Desktop\kuv6cmr7U5grAftcO2QS08zzK2er3DwjRIb9bZ1e5XGqMXpCf7wAAd1UtXR7W5rClV1UmShMQwMwNLDUfbC_ZfPQ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21694" r="-1239"/>
          <a:stretch>
            <a:fillRect/>
          </a:stretch>
        </p:blipFill>
        <p:spPr bwMode="auto">
          <a:xfrm>
            <a:off x="2483768" y="3645024"/>
            <a:ext cx="3168352" cy="2987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Зеркальный </a:t>
            </a:r>
            <a:r>
              <a:rPr lang="ru-RU" b="1" i="1" dirty="0" err="1" smtClean="0">
                <a:solidFill>
                  <a:srgbClr val="C00000"/>
                </a:solidFill>
              </a:rPr>
              <a:t>геоборд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b="1" i="1" dirty="0" smtClean="0">
                <a:solidFill>
                  <a:srgbClr val="C00000"/>
                </a:solidFill>
              </a:rPr>
              <a:t>Зеркальные рисунки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Владелец\Desktop\SD_Jwk872j-A-hzFLQy9OdxHu8AukWix6uq5iDAwQhGXSgg3to0jLujRv-7Vcz1XAi8wlMAU4RXOzGroB9Wjn5o1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t="5060" b="7145"/>
          <a:stretch>
            <a:fillRect/>
          </a:stretch>
        </p:blipFill>
        <p:spPr bwMode="auto">
          <a:xfrm rot="16200000">
            <a:off x="513666" y="1222639"/>
            <a:ext cx="3917336" cy="4585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Picture 3" descr="C:\Users\Владелец\Desktop\2zj6W5-s3rPZPUnzV6LIwL8RGo3i2y_DfDinq-6n1R4EeF6djZsQ26X4Q7r8wo1PCce8IoyGAXAIvJCDoVdimDiL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 l="11925" r="6588"/>
          <a:stretch>
            <a:fillRect/>
          </a:stretch>
        </p:blipFill>
        <p:spPr bwMode="auto">
          <a:xfrm>
            <a:off x="5868144" y="1052736"/>
            <a:ext cx="2952328" cy="2717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6" name="Picture 4" descr="C:\Users\Владелец\Desktop\Dvu07DwY70tWbBIdOrjdfZkkFKsZi0bEvi1UVVJ49xy-PAB9qUYH2kaYhiPMUMk8NxmSRsvNMxNIoDi-Ezhu4rJB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l="7795" r="8408"/>
          <a:stretch>
            <a:fillRect/>
          </a:stretch>
        </p:blipFill>
        <p:spPr bwMode="auto">
          <a:xfrm>
            <a:off x="4932040" y="3861048"/>
            <a:ext cx="3096344" cy="27712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Зеркальные узоры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Владелец\Desktop\K41t4oWlz3IWFmI7bMbH8uv5m0XdJ8jIYt4QpPWYNTQqNd0rXet8ixfsNzT8oAm4pFB2-z98HoxmmzS53aIE_-Ow.jpg"/>
          <p:cNvPicPr>
            <a:picLocks noChangeAspect="1" noChangeArrowheads="1"/>
          </p:cNvPicPr>
          <p:nvPr/>
        </p:nvPicPr>
        <p:blipFill>
          <a:blip r:embed="rId2" cstate="print"/>
          <a:srcRect t="11744" b="17795"/>
          <a:stretch>
            <a:fillRect/>
          </a:stretch>
        </p:blipFill>
        <p:spPr bwMode="auto">
          <a:xfrm rot="16200000">
            <a:off x="1740743" y="1291706"/>
            <a:ext cx="5518499" cy="5184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6" name="Picture 6" descr="C:\Users\Владелец\Desktop\rcSFA40HJpj3m5O4kVb_5sXNH_eafxrZD8SZb8nAhqxHJeJz4HsT2Epa4lms9_Y2UvTheDTK6FnfnPjvEvu69ER0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4801" r="5589"/>
          <a:stretch>
            <a:fillRect/>
          </a:stretch>
        </p:blipFill>
        <p:spPr bwMode="auto">
          <a:xfrm>
            <a:off x="4644008" y="2348880"/>
            <a:ext cx="4248472" cy="35557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7" name="Picture 7" descr="C:\Users\Владелец\Desktop\Lr7ju0IEVp6l2RYmR-77iYMKiMRAZY_QCiXPTcCpY8eC9hLRGtKVdybXg-Wn9EO05l-H9g6C_C-AWEJurshDE-m2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2864" r="318"/>
          <a:stretch>
            <a:fillRect/>
          </a:stretch>
        </p:blipFill>
        <p:spPr bwMode="auto">
          <a:xfrm>
            <a:off x="179512" y="2348880"/>
            <a:ext cx="4311315" cy="34837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67544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Зеркальные узоры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216024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Спасибо за внимание!</a:t>
            </a:r>
            <a:endParaRPr lang="ru-RU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118</Words>
  <Application>Microsoft Office PowerPoint</Application>
  <PresentationFormat>Экран (4:3)</PresentationFormat>
  <Paragraphs>33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Развитие межполушарного взаимодействия методом кинезиологии  у дошкольников 4-5 лет</vt:lpstr>
      <vt:lpstr>Кинезиология – наука о развитии умственных способностей и физического здоровья через определенные двигательные упражнения.</vt:lpstr>
      <vt:lpstr>Цель кинезиологиологических упражнений: </vt:lpstr>
      <vt:lpstr>Слайд 4</vt:lpstr>
      <vt:lpstr>Дорожки для развития межполушарного взаимодействия </vt:lpstr>
      <vt:lpstr>Дорожки для развития межполушарного взаимодействия </vt:lpstr>
      <vt:lpstr>Схемы для развития межполушарного взаимодействия </vt:lpstr>
      <vt:lpstr>Схемы для развития межполушарного взаимодействия </vt:lpstr>
      <vt:lpstr>Зеркальный геоборд  </vt:lpstr>
      <vt:lpstr>Зеркальный геоборд  </vt:lpstr>
      <vt:lpstr> Зеркальные рисунки</vt:lpstr>
      <vt:lpstr>Зеркальные узоры</vt:lpstr>
      <vt:lpstr>Слайд 13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дидактические игры для автоматизации звуков у детей с ФФН (старшая группа) </dc:title>
  <dc:creator>Владелец</dc:creator>
  <cp:lastModifiedBy>Владелец</cp:lastModifiedBy>
  <cp:revision>51</cp:revision>
  <dcterms:created xsi:type="dcterms:W3CDTF">2021-12-19T15:43:28Z</dcterms:created>
  <dcterms:modified xsi:type="dcterms:W3CDTF">2022-10-26T17:24:39Z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2360961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S9.1.2</vt:lpwstr>
  </property>
</Properties>
</file>