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02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1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3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/>
                <a:ea typeface="Times New Roman"/>
              </a:rPr>
              <a:t>Дидактические игры для формирования навыков словоизменения у детей с ОНР</a:t>
            </a:r>
            <a:br>
              <a:rPr lang="ru-RU" dirty="0" smtClean="0">
                <a:latin typeface="Times New Roman"/>
                <a:ea typeface="Times New Roman"/>
              </a:rPr>
            </a:br>
            <a:r>
              <a:rPr lang="ru-RU" dirty="0" smtClean="0">
                <a:latin typeface="Times New Roman"/>
                <a:ea typeface="Times New Roman"/>
              </a:rPr>
              <a:t> (3 уровень)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5301208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Муртазина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Д.И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686800" cy="6192688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	Название игры: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«А кто у вас?»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б)	Цель: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детей правильно образовывать множественное число имен существительных в именительном падеже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в)	Инструкция: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сейчас с вами поиграем в игру «А кто у вас?». Я буду вам показывать карточку с изображением насекомого, а вам нужно найти карточку где таких насекомых много и назвать их. Например я показываю вам картинку и говорю: у меня божья коровка, а кто у вас? Вам нужно ответить полным предложением- а у меня божьи коровки. Давайте начнем.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г) Описание: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Л: У меня кузнечик, а кто у вас?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Ребенок: а у меня кузнечики.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Л: Молодец. У меня бабочка, а кто у вас?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Ребенок: а у меня бабочки.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Л:  Правильно,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умничка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 меня муха, а кто у вас?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Ребенок: а у меня мухи.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Л: Молодец. У меня комар, а кто у вас?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Ребенок: а у меня комары.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Умничка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 меня  жук, а кто у вас?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Ребенок: а у меня жуки.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Л: Правильно,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молодец.У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меня гусеница, а кто у вас?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Ребенок: а у меня гусеницы.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Правильно, ребята. Вы справились со всеми заданиями, молодцы!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51520" y="260649"/>
            <a:ext cx="8424936" cy="1368151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)наглядность: 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изображения– кузнечик, кузнечики, бабочка, бабочки, божья коровка, божьи коровки,  муха, мухи,  комар, комары,  жук, жуки, гусеница, гусеницы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Picture 8" descr="https://ds05.infourok.ru/uploads/ex/0314/000496f3-c5167d12/img4.jpg"/>
          <p:cNvPicPr>
            <a:picLocks noChangeAspect="1" noChangeArrowheads="1"/>
          </p:cNvPicPr>
          <p:nvPr/>
        </p:nvPicPr>
        <p:blipFill>
          <a:blip r:embed="rId2" cstate="print"/>
          <a:srcRect l="4793" r="6174" b="40649"/>
          <a:stretch>
            <a:fillRect/>
          </a:stretch>
        </p:blipFill>
        <p:spPr bwMode="auto">
          <a:xfrm>
            <a:off x="1331640" y="1412776"/>
            <a:ext cx="2232248" cy="1471255"/>
          </a:xfrm>
          <a:prstGeom prst="rect">
            <a:avLst/>
          </a:prstGeom>
          <a:noFill/>
        </p:spPr>
      </p:pic>
      <p:pic>
        <p:nvPicPr>
          <p:cNvPr id="10" name="Picture 10" descr="https://ds05.infourok.ru/uploads/ex/0314/000496f3-c5167d12/img4.jpg"/>
          <p:cNvPicPr>
            <a:picLocks noChangeAspect="1" noChangeArrowheads="1"/>
          </p:cNvPicPr>
          <p:nvPr/>
        </p:nvPicPr>
        <p:blipFill>
          <a:blip r:embed="rId2" cstate="print"/>
          <a:srcRect t="74119" r="-24" b="93"/>
          <a:stretch>
            <a:fillRect/>
          </a:stretch>
        </p:blipFill>
        <p:spPr bwMode="auto">
          <a:xfrm>
            <a:off x="323528" y="3068960"/>
            <a:ext cx="4237394" cy="1080120"/>
          </a:xfrm>
          <a:prstGeom prst="rect">
            <a:avLst/>
          </a:prstGeom>
          <a:noFill/>
        </p:spPr>
      </p:pic>
      <p:pic>
        <p:nvPicPr>
          <p:cNvPr id="11" name="Picture 12" descr="https://ds04.infourok.ru/uploads/ex/0a2f/0016b2f6-23ebcba5/hello_html_m7c418477.jpg"/>
          <p:cNvPicPr>
            <a:picLocks noChangeAspect="1" noChangeArrowheads="1"/>
          </p:cNvPicPr>
          <p:nvPr/>
        </p:nvPicPr>
        <p:blipFill>
          <a:blip r:embed="rId3" cstate="print"/>
          <a:srcRect r="-36" b="154"/>
          <a:stretch>
            <a:fillRect/>
          </a:stretch>
        </p:blipFill>
        <p:spPr bwMode="auto">
          <a:xfrm>
            <a:off x="6300192" y="1340768"/>
            <a:ext cx="1983493" cy="1454562"/>
          </a:xfrm>
          <a:prstGeom prst="rect">
            <a:avLst/>
          </a:prstGeom>
          <a:noFill/>
        </p:spPr>
      </p:pic>
      <p:pic>
        <p:nvPicPr>
          <p:cNvPr id="12" name="Picture 12" descr="https://ds04.infourok.ru/uploads/ex/0a2f/0016b2f6-23ebcba5/hello_html_m7c418477.jpg"/>
          <p:cNvPicPr>
            <a:picLocks noChangeAspect="1" noChangeArrowheads="1"/>
          </p:cNvPicPr>
          <p:nvPr/>
        </p:nvPicPr>
        <p:blipFill>
          <a:blip r:embed="rId4" cstate="print"/>
          <a:srcRect r="18" b="-76"/>
          <a:stretch>
            <a:fillRect/>
          </a:stretch>
        </p:blipFill>
        <p:spPr bwMode="auto">
          <a:xfrm>
            <a:off x="5732129" y="2924944"/>
            <a:ext cx="2816313" cy="1152128"/>
          </a:xfrm>
          <a:prstGeom prst="rect">
            <a:avLst/>
          </a:prstGeom>
          <a:noFill/>
        </p:spPr>
      </p:pic>
      <p:pic>
        <p:nvPicPr>
          <p:cNvPr id="13" name="Picture 14" descr="https://i.pinimg.com/originals/9c/ec/d0/9cecd0afa38cbe70f227fae11438a66b.jpg"/>
          <p:cNvPicPr>
            <a:picLocks noChangeAspect="1" noChangeArrowheads="1"/>
          </p:cNvPicPr>
          <p:nvPr/>
        </p:nvPicPr>
        <p:blipFill>
          <a:blip r:embed="rId5" cstate="print"/>
          <a:srcRect l="63330" b="35294"/>
          <a:stretch>
            <a:fillRect/>
          </a:stretch>
        </p:blipFill>
        <p:spPr bwMode="auto">
          <a:xfrm>
            <a:off x="179512" y="4581128"/>
            <a:ext cx="1550130" cy="1584176"/>
          </a:xfrm>
          <a:prstGeom prst="rect">
            <a:avLst/>
          </a:prstGeom>
          <a:noFill/>
        </p:spPr>
      </p:pic>
      <p:pic>
        <p:nvPicPr>
          <p:cNvPr id="14" name="Picture 16" descr="https://i.pinimg.com/originals/9c/ec/d0/9cecd0afa38cbe70f227fae11438a66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5013176"/>
            <a:ext cx="2624925" cy="1520269"/>
          </a:xfrm>
          <a:prstGeom prst="rect">
            <a:avLst/>
          </a:prstGeom>
          <a:noFill/>
        </p:spPr>
      </p:pic>
      <p:pic>
        <p:nvPicPr>
          <p:cNvPr id="15" name="Picture 18" descr="https://ds05.infourok.ru/uploads/ex/0314/000496f3-c5167d12/img11.jpg"/>
          <p:cNvPicPr>
            <a:picLocks noChangeAspect="1" noChangeArrowheads="1"/>
          </p:cNvPicPr>
          <p:nvPr/>
        </p:nvPicPr>
        <p:blipFill>
          <a:blip r:embed="rId6" cstate="print"/>
          <a:srcRect l="13211" r="12486" b="37116"/>
          <a:stretch>
            <a:fillRect/>
          </a:stretch>
        </p:blipFill>
        <p:spPr bwMode="auto">
          <a:xfrm>
            <a:off x="6300192" y="4221088"/>
            <a:ext cx="1728192" cy="1440160"/>
          </a:xfrm>
          <a:prstGeom prst="rect">
            <a:avLst/>
          </a:prstGeom>
          <a:noFill/>
        </p:spPr>
      </p:pic>
      <p:pic>
        <p:nvPicPr>
          <p:cNvPr id="16" name="Picture 20" descr="https://ds05.infourok.ru/uploads/ex/0314/000496f3-c5167d12/img11.jpg"/>
          <p:cNvPicPr>
            <a:picLocks noChangeAspect="1" noChangeArrowheads="1"/>
          </p:cNvPicPr>
          <p:nvPr/>
        </p:nvPicPr>
        <p:blipFill>
          <a:blip r:embed="rId6" cstate="print"/>
          <a:srcRect t="66181" r="-67" b="-56"/>
          <a:stretch>
            <a:fillRect/>
          </a:stretch>
        </p:blipFill>
        <p:spPr bwMode="auto">
          <a:xfrm>
            <a:off x="5724128" y="5733256"/>
            <a:ext cx="2880320" cy="9601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ладелец\Desktop\2022-05-25_22-37-02.png"/>
          <p:cNvPicPr>
            <a:picLocks noChangeAspect="1" noChangeArrowheads="1"/>
          </p:cNvPicPr>
          <p:nvPr/>
        </p:nvPicPr>
        <p:blipFill>
          <a:blip r:embed="rId2" cstate="print"/>
          <a:srcRect l="4582" r="10656" b="48119"/>
          <a:stretch>
            <a:fillRect/>
          </a:stretch>
        </p:blipFill>
        <p:spPr bwMode="auto">
          <a:xfrm>
            <a:off x="3059832" y="3789040"/>
            <a:ext cx="2664296" cy="1512168"/>
          </a:xfrm>
          <a:prstGeom prst="rect">
            <a:avLst/>
          </a:prstGeom>
          <a:noFill/>
        </p:spPr>
      </p:pic>
      <p:pic>
        <p:nvPicPr>
          <p:cNvPr id="5" name="Picture 3" descr="C:\Users\Владелец\Desktop\2022-05-25_22-37-02.png"/>
          <p:cNvPicPr>
            <a:picLocks noChangeAspect="1" noChangeArrowheads="1"/>
          </p:cNvPicPr>
          <p:nvPr/>
        </p:nvPicPr>
        <p:blipFill>
          <a:blip r:embed="rId2" cstate="print"/>
          <a:srcRect t="71645" r="-799" b="14"/>
          <a:stretch>
            <a:fillRect/>
          </a:stretch>
        </p:blipFill>
        <p:spPr bwMode="auto">
          <a:xfrm>
            <a:off x="2195736" y="5445224"/>
            <a:ext cx="4695252" cy="1224136"/>
          </a:xfrm>
          <a:prstGeom prst="rect">
            <a:avLst/>
          </a:prstGeom>
          <a:noFill/>
        </p:spPr>
      </p:pic>
      <p:pic>
        <p:nvPicPr>
          <p:cNvPr id="6" name="Picture 24" descr="https://ds05.infourok.ru/uploads/ex/0314/000496f3-c5167d12/img9.jpg"/>
          <p:cNvPicPr>
            <a:picLocks noChangeAspect="1" noChangeArrowheads="1"/>
          </p:cNvPicPr>
          <p:nvPr/>
        </p:nvPicPr>
        <p:blipFill>
          <a:blip r:embed="rId3" cstate="print"/>
          <a:srcRect l="6656" r="14994" b="49078"/>
          <a:stretch>
            <a:fillRect/>
          </a:stretch>
        </p:blipFill>
        <p:spPr bwMode="auto">
          <a:xfrm>
            <a:off x="611560" y="404664"/>
            <a:ext cx="2468846" cy="1440160"/>
          </a:xfrm>
          <a:prstGeom prst="rect">
            <a:avLst/>
          </a:prstGeom>
          <a:noFill/>
        </p:spPr>
      </p:pic>
      <p:pic>
        <p:nvPicPr>
          <p:cNvPr id="7" name="Picture 22" descr="https://ds05.infourok.ru/uploads/ex/0314/000496f3-c5167d12/img9.jpg"/>
          <p:cNvPicPr>
            <a:picLocks noChangeAspect="1" noChangeArrowheads="1"/>
          </p:cNvPicPr>
          <p:nvPr/>
        </p:nvPicPr>
        <p:blipFill>
          <a:blip r:embed="rId3" cstate="print"/>
          <a:srcRect t="73084" r="-92" b="-118"/>
          <a:stretch>
            <a:fillRect/>
          </a:stretch>
        </p:blipFill>
        <p:spPr bwMode="auto">
          <a:xfrm>
            <a:off x="251520" y="2348880"/>
            <a:ext cx="4455495" cy="1080120"/>
          </a:xfrm>
          <a:prstGeom prst="rect">
            <a:avLst/>
          </a:prstGeom>
          <a:noFill/>
        </p:spPr>
      </p:pic>
      <p:pic>
        <p:nvPicPr>
          <p:cNvPr id="8" name="Picture 4" descr="C:\Users\Владелец\Desktop\2022-05-25_22-41-17.png"/>
          <p:cNvPicPr>
            <a:picLocks noChangeAspect="1" noChangeArrowheads="1"/>
          </p:cNvPicPr>
          <p:nvPr/>
        </p:nvPicPr>
        <p:blipFill>
          <a:blip r:embed="rId4" cstate="print"/>
          <a:srcRect l="13914" r="21154" b="36213"/>
          <a:stretch>
            <a:fillRect/>
          </a:stretch>
        </p:blipFill>
        <p:spPr bwMode="auto">
          <a:xfrm>
            <a:off x="6084168" y="260648"/>
            <a:ext cx="2016224" cy="1944216"/>
          </a:xfrm>
          <a:prstGeom prst="rect">
            <a:avLst/>
          </a:prstGeom>
          <a:noFill/>
        </p:spPr>
      </p:pic>
      <p:pic>
        <p:nvPicPr>
          <p:cNvPr id="9" name="Picture 4" descr="C:\Users\Владелец\Desktop\2022-05-25_22-41-17.png"/>
          <p:cNvPicPr>
            <a:picLocks noChangeAspect="1" noChangeArrowheads="1"/>
          </p:cNvPicPr>
          <p:nvPr/>
        </p:nvPicPr>
        <p:blipFill>
          <a:blip r:embed="rId4" cstate="print"/>
          <a:srcRect t="68512"/>
          <a:stretch>
            <a:fillRect/>
          </a:stretch>
        </p:blipFill>
        <p:spPr bwMode="auto">
          <a:xfrm>
            <a:off x="4932040" y="2348880"/>
            <a:ext cx="3888432" cy="1201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79520" y="216024"/>
            <a:ext cx="8964480" cy="6641976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	Название игры: 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«Угадай кто поймал»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б)	Цель: 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закрепить в речи детей правильное употребление существительных в единственном числе винительном падеже.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в)	Инструкция: 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Ребята, мы с вами сейчас пойдем погулять на полянку. Там можно увидеть жучков, пчёл, стрекоз, кузнечиков,  бабочек или ещё какого-нибудь насекомого. И мы будем их ловить. Мы будем гулять на полянке, а когда я скажу  «пора домой!» , вы вернетесь на свои места, на стульчики  и вы покажете кого вы поймали, а ребятки остальные угадают. Говорить нужно полными предложениями. Например, София покажет таракана, как мы скажем что она поймала? София поймала таракана. Хорошо. Все идем за мной. Пора домой!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г) Описание игры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Саша, покажи кого ты поймал. София, скажи, кого поймал Саша? Ребенок: Саша поймал стрекозу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ru-RU" sz="4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Камилла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покажи кого ты поймала. Мирон, скажи, кого поймала </a:t>
            </a:r>
            <a:r>
              <a:rPr kumimoji="0" lang="ru-RU" sz="4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Камилла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 Говори полным предложением. (</a:t>
            </a:r>
            <a:r>
              <a:rPr kumimoji="0" lang="ru-RU" sz="4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Камилла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поймала бабочку)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Данил, покажи кого ты поймал. Даша кого поймал Данил? (Данил поймал кузнечика)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Лера, покажи кого ты поймала. Давид, скажи, кого поймала Лера? (Лера поймала пчелу)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Данияр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покажи кого ты поймал. Динар, скажи, кого поймал </a:t>
            </a:r>
            <a:r>
              <a:rPr kumimoji="0" lang="ru-RU" sz="4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Данияр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 Говори полным предложением. (</a:t>
            </a:r>
            <a:r>
              <a:rPr kumimoji="0" lang="ru-RU" sz="4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Данияр</a:t>
            </a: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поймал гусеницу)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Диана, покажи кого ты поймала. Каролина, скажи, кого поймала Диана? Говори полным предложением. (Диана поймала жука)</a:t>
            </a:r>
          </a:p>
          <a:p>
            <a:pPr marL="342900" lvl="0" indent="-342900">
              <a:defRPr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Мы с вами прогулялись на полянку, нашли насекомых и ребята правильно всех называли, старались говорить полными предложениями. Молодцы ребята. </a:t>
            </a:r>
            <a:endParaRPr kumimoji="0" lang="ru-RU" sz="4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)наглядность: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картинки с изображением жучков, пчёл, стрекоз, кузнечиков, бабочек, гусениц.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sun9-north.userapi.com/sun9-82/s/v1/ig2/Aaq4McAs5068ZAJnH0EChdAc_Ur5YpYkdD-7HlrOPH3PR1Evj_Aax83nJ5UHYejj5jlFaZxhEljQ1CuKao45rwVE.jpg?size=807x807&amp;quality=96&amp;type=album"/>
          <p:cNvPicPr>
            <a:picLocks noChangeAspect="1" noChangeArrowheads="1"/>
          </p:cNvPicPr>
          <p:nvPr/>
        </p:nvPicPr>
        <p:blipFill>
          <a:blip r:embed="rId2" cstate="print"/>
          <a:srcRect b="-47"/>
          <a:stretch>
            <a:fillRect/>
          </a:stretch>
        </p:blipFill>
        <p:spPr bwMode="auto">
          <a:xfrm>
            <a:off x="6300192" y="4365104"/>
            <a:ext cx="2551141" cy="2232248"/>
          </a:xfrm>
          <a:prstGeom prst="rect">
            <a:avLst/>
          </a:prstGeom>
          <a:noFill/>
        </p:spPr>
      </p:pic>
      <p:pic>
        <p:nvPicPr>
          <p:cNvPr id="5" name="Picture 6" descr="https://sun9-west.userapi.com/sun9-70/s/v1/ig2/Sb_0NMaMOxeBdvsJT-oGyY1uYM13ABM7qBwmuEN_jXOJUhhmEBBHTOcKCy2Lz1D7S3ELQYfgISHDGgBkJ4usDOTV.jpg?size=626x626&amp;quality=96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365104"/>
            <a:ext cx="2304256" cy="2304256"/>
          </a:xfrm>
          <a:prstGeom prst="rect">
            <a:avLst/>
          </a:prstGeom>
          <a:noFill/>
        </p:spPr>
      </p:pic>
      <p:pic>
        <p:nvPicPr>
          <p:cNvPr id="6" name="Picture 8" descr="https://sun9-north.userapi.com/sun9-79/s/v1/ig2/fbmFdhkTU5UsnnHedJHI6vtJbWlOJTK_u68ucciKlxYTDc8DrxCfYzoryDTYFO-sNOcDMMKX7yYpubsopN2EvbV9.jpg?size=600x593&amp;quality=96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556792"/>
            <a:ext cx="2513498" cy="2484173"/>
          </a:xfrm>
          <a:prstGeom prst="rect">
            <a:avLst/>
          </a:prstGeom>
          <a:noFill/>
        </p:spPr>
      </p:pic>
      <p:pic>
        <p:nvPicPr>
          <p:cNvPr id="7" name="Picture 10" descr="https://sun9-west.userapi.com/sun9-16/s/v1/ig2/RK1HTxK1yZUN9POr0HDl18xcEmV525NjsdH4r1vufnhFEoHIBnYzHxpYSeP1-TtsgEBf-0668GDmecRZzw7avW1U.jpg?size=577x807&amp;quality=96&amp;type=album"/>
          <p:cNvPicPr>
            <a:picLocks noChangeAspect="1" noChangeArrowheads="1"/>
          </p:cNvPicPr>
          <p:nvPr/>
        </p:nvPicPr>
        <p:blipFill>
          <a:blip r:embed="rId5" cstate="print"/>
          <a:srcRect b="-42"/>
          <a:stretch>
            <a:fillRect/>
          </a:stretch>
        </p:blipFill>
        <p:spPr bwMode="auto">
          <a:xfrm>
            <a:off x="323527" y="1556792"/>
            <a:ext cx="2260615" cy="2664296"/>
          </a:xfrm>
          <a:prstGeom prst="rect">
            <a:avLst/>
          </a:prstGeom>
          <a:noFill/>
        </p:spPr>
      </p:pic>
      <p:pic>
        <p:nvPicPr>
          <p:cNvPr id="8" name="Picture 12" descr="https://sun9-east.userapi.com/sun9-22/s/v1/ig2/4MI7DBCjfzeQvyv87xzq5EWJ4ZBh639DUS3or8UI82lzGsQ_czJ64vrOU2DIlUi78fq9chcmUUIjoKIVI5eFOBHA.jpg?size=626x626&amp;quality=96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556792"/>
            <a:ext cx="2520280" cy="2520280"/>
          </a:xfrm>
          <a:prstGeom prst="rect">
            <a:avLst/>
          </a:prstGeom>
          <a:noFill/>
        </p:spPr>
      </p:pic>
      <p:pic>
        <p:nvPicPr>
          <p:cNvPr id="9" name="Picture 14" descr="https://sun9-north.userapi.com/sun9-82/s/v1/ig2/xHj1dkj9b4jkv3NAJ-yv7ap832yIsigLyPYCmSZ60DtGM_FiySQJIYJ1VFKWG1eSyKCGwVXL1UFb-piOwmvt4gpg.jpg?size=600x530&amp;quality=96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4358056"/>
            <a:ext cx="2592288" cy="22898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60486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	Название игры: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«На полянке»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б)	Цель: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закрепить в речи детей правильное употребление существительных в единственном числе предложного  падежа с предлогом ПОД.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в)	Инструкция: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сейчас  с тобой поиграем в игру «На полянке». Посмотри, пошел дождик и все насекомые спрятались кто куда. Посмотри на картинку и скажи кто под чем спрятался. Отвечай полными предложениями.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г) Описание: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Скажи, где спрятался  жук? Жук спрятался под колокольчиком.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 спряталась бабочка? Бабочка спряталась под листочком.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 спрятался паучок? Паучок спрятался под паутинкой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 спрятался муравей? Муравей  спрятался под ромашкой.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 спряталась  стрекоза? Стрекоза спряталась под одуванчиком.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Где спрятался гусеница? Гусеница спряталась под кустиком.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Молодец, ты правильно назвала под чем спрятались насекомые.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papik.pro/uploads/posts/2021-12/1639268510_60-papik-pro-p-klipart-polyanka-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278561"/>
            <a:ext cx="7560840" cy="5413361"/>
          </a:xfrm>
          <a:prstGeom prst="rect">
            <a:avLst/>
          </a:prstGeom>
          <a:noFill/>
        </p:spPr>
      </p:pic>
      <p:pic>
        <p:nvPicPr>
          <p:cNvPr id="5" name="Picture 4" descr="https://avatars.mds.yandex.net/i?id=4baee00262e3f7ed40bd7c48f0cfbb77-4841525-images-thumbs&amp;n=1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08304" y="4149080"/>
            <a:ext cx="873258" cy="671737"/>
          </a:xfrm>
          <a:prstGeom prst="rect">
            <a:avLst/>
          </a:prstGeom>
          <a:noFill/>
        </p:spPr>
      </p:pic>
      <p:pic>
        <p:nvPicPr>
          <p:cNvPr id="6" name="Picture 6" descr="https://ds05.infourok.ru/uploads/ex/0949/00141a00-169e47c3/hello_html_m1c8b9bd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4365104"/>
            <a:ext cx="936104" cy="936104"/>
          </a:xfrm>
          <a:prstGeom prst="rect">
            <a:avLst/>
          </a:prstGeom>
          <a:noFill/>
        </p:spPr>
      </p:pic>
      <p:pic>
        <p:nvPicPr>
          <p:cNvPr id="7" name="Picture 8" descr="https://pandia.ru/text/81/489/images/img3_6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4869160"/>
            <a:ext cx="504056" cy="667807"/>
          </a:xfrm>
          <a:prstGeom prst="rect">
            <a:avLst/>
          </a:prstGeom>
          <a:noFill/>
        </p:spPr>
      </p:pic>
      <p:pic>
        <p:nvPicPr>
          <p:cNvPr id="8" name="Picture 10" descr="Зеленый фон с листочками вектор (175 фото) .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310241">
            <a:off x="2051893" y="4731084"/>
            <a:ext cx="647963" cy="530302"/>
          </a:xfrm>
          <a:prstGeom prst="rect">
            <a:avLst/>
          </a:prstGeom>
          <a:noFill/>
        </p:spPr>
      </p:pic>
      <p:pic>
        <p:nvPicPr>
          <p:cNvPr id="9" name="Picture 12" descr="https://herodikus.ru/design/news/campaign4/kusty_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2492896"/>
            <a:ext cx="3262730" cy="2403648"/>
          </a:xfrm>
          <a:prstGeom prst="rect">
            <a:avLst/>
          </a:prstGeom>
          <a:noFill/>
        </p:spPr>
      </p:pic>
      <p:pic>
        <p:nvPicPr>
          <p:cNvPr id="10" name="Picture 14" descr="https://www.clipartmax.com/png/full/19-197236_october-moon-%D0%BF%D0%B0%D1%83%D1%82%D0%B8%D0%BD%D0%B0-%D0%BD%D0%B0-%D0%BF%D1%80%D0%BE%D0%B7%D1%80%D0%B0%D1%87%D0%BD%D0%BE%D0%BC-%D1%84%D0%BE%D0%BD%D0%B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3861048"/>
            <a:ext cx="789582" cy="751028"/>
          </a:xfrm>
          <a:prstGeom prst="rect">
            <a:avLst/>
          </a:prstGeom>
          <a:noFill/>
        </p:spPr>
      </p:pic>
      <p:sp>
        <p:nvSpPr>
          <p:cNvPr id="11" name="Содержимое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pPr algn="l">
              <a:buNone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)наглядность: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большая картинка с изображением на ней, колокольчика, одуванчика, ромашки, листочка, кустика и паутинки,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67544" y="260648"/>
            <a:ext cx="7992888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Предметные картинки: картинки  жук, бабочка, паучок, муравей, стрекоза, гусеница.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 descr="https://sun9-west.userapi.com/sun9-16/s/v1/ig2/RK1HTxK1yZUN9POr0HDl18xcEmV525NjsdH4r1vufnhFEoHIBnYzHxpYSeP1-TtsgEBf-0668GDmecRZzw7avW1U.jpg?size=577x807&amp;quality=96&amp;type=album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620688"/>
            <a:ext cx="2592288" cy="3625608"/>
          </a:xfrm>
          <a:prstGeom prst="rect">
            <a:avLst/>
          </a:prstGeom>
          <a:noFill/>
        </p:spPr>
      </p:pic>
      <p:pic>
        <p:nvPicPr>
          <p:cNvPr id="6" name="Picture 4" descr="https://sun9-north.userapi.com/sun9-80/s/v1/ig2/UG-djfbAmfb18BMtlSsigq21hH744trYhCXAexfzoyg51VLd3zhKM_YEnXFWlxpsGH9Yqn6jngkxMsnCzhMLuxwG.jpg?size=586x626&amp;quality=96&amp;type=album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1196752"/>
            <a:ext cx="2269282" cy="2424182"/>
          </a:xfrm>
          <a:prstGeom prst="rect">
            <a:avLst/>
          </a:prstGeom>
          <a:noFill/>
        </p:spPr>
      </p:pic>
      <p:pic>
        <p:nvPicPr>
          <p:cNvPr id="7" name="Picture 6" descr="https://sun9-north.userapi.com/sun9-81/s/v1/ig2/NYkDtncAyTHNbQ6rEvN88JDjXOfUYwSBvtV2d870lc--oeCr-MbY_Yp5qT9kSxozJ1waTjD-cTLmIwQRXLoR-Sdb.jpg?size=626x626&amp;quality=96&amp;type=albu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152" y="1124744"/>
            <a:ext cx="2578274" cy="2578274"/>
          </a:xfrm>
          <a:prstGeom prst="rect">
            <a:avLst/>
          </a:prstGeom>
          <a:noFill/>
        </p:spPr>
      </p:pic>
      <p:pic>
        <p:nvPicPr>
          <p:cNvPr id="8" name="Picture 8" descr="https://sun9-west.userapi.com/sun9-2/s/v1/ig2/TagazDtYSoNqHZEMIiHJXoUNbbgkL0F5Bl0bG10Zs22_RSxzzmaMtILqkdQKEnxnVciHHC2sVeAXhtbGL7Pjxa0_.jpg?size=626x624&amp;quality=96&amp;type=album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149080"/>
            <a:ext cx="2506266" cy="2498259"/>
          </a:xfrm>
          <a:prstGeom prst="rect">
            <a:avLst/>
          </a:prstGeom>
          <a:noFill/>
        </p:spPr>
      </p:pic>
      <p:pic>
        <p:nvPicPr>
          <p:cNvPr id="9" name="Picture 10" descr="https://sun9-north.userapi.com/sun9-79/s/v1/ig2/fbmFdhkTU5UsnnHedJHI6vtJbWlOJTK_u68ucciKlxYTDc8DrxCfYzoryDTYFO-sNOcDMMKX7yYpubsopN2EvbV9.jpg?size=600x593&amp;quality=96&amp;type=album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4149079"/>
            <a:ext cx="2304256" cy="2277373"/>
          </a:xfrm>
          <a:prstGeom prst="rect">
            <a:avLst/>
          </a:prstGeom>
          <a:noFill/>
        </p:spPr>
      </p:pic>
      <p:pic>
        <p:nvPicPr>
          <p:cNvPr id="10" name="Picture 12" descr="https://sun9-north.userapi.com/sun9-82/s/v1/ig2/Aaq4McAs5068ZAJnH0EChdAc_Ur5YpYkdD-7HlrOPH3PR1Evj_Aax83nJ5UHYejj5jlFaZxhEljQ1CuKao45rwVE.jpg?size=807x807&amp;quality=96&amp;type=album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3861048"/>
            <a:ext cx="2718124" cy="27181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507288" cy="612068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	Название игры: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«Подбери признак»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б)	Цель: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согласованию имени существительного с именем прилагательным в роде.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 Инструкция: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сейчас поиграем в игру. Играть будем так, я буду показывать вам картинки насекомых, а вам нужно будет сказать какие эти насекомые. Например: стрекоза какая?- пятнистая, полупрозрачная, летящая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г) Описание: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Скажи гусеница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какая?-мохнатая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зеленая, гигантская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Скажи бабочка какая? - разноцветная, пестрая, хрупкая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Жук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какой?-майский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усатый, черный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Скажи пчела какая? –трудолюбивая, мохнатая, полосатая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Скажи муравей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какой?-черный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крошечный, лесной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Скажи паук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какой?-ядовитый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 страшный,  черный</a:t>
            </a:r>
          </a:p>
          <a:p>
            <a:pPr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Умничка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ты хорошо постарался, назвал какие эти насекомые.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b="1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)наглядность: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картинки с изображением жука, бабочки, паука, муравья, пчелы, гусеницы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sun9-west.userapi.com/sun9-16/s/v1/ig2/RK1HTxK1yZUN9POr0HDl18xcEmV525NjsdH4r1vufnhFEoHIBnYzHxpYSeP1-TtsgEBf-0668GDmecRZzw7avW1U.jpg?size=577x807&amp;quality=96&amp;type=album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620688"/>
            <a:ext cx="2592288" cy="3625608"/>
          </a:xfrm>
          <a:prstGeom prst="rect">
            <a:avLst/>
          </a:prstGeom>
          <a:noFill/>
        </p:spPr>
      </p:pic>
      <p:pic>
        <p:nvPicPr>
          <p:cNvPr id="5" name="Picture 4" descr="https://sun9-north.userapi.com/sun9-80/s/v1/ig2/UG-djfbAmfb18BMtlSsigq21hH744trYhCXAexfzoyg51VLd3zhKM_YEnXFWlxpsGH9Yqn6jngkxMsnCzhMLuxwG.jpg?size=586x626&amp;quality=96&amp;type=album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1196752"/>
            <a:ext cx="2269282" cy="2424182"/>
          </a:xfrm>
          <a:prstGeom prst="rect">
            <a:avLst/>
          </a:prstGeom>
          <a:noFill/>
        </p:spPr>
      </p:pic>
      <p:pic>
        <p:nvPicPr>
          <p:cNvPr id="6" name="Picture 6" descr="https://sun9-north.userapi.com/sun9-81/s/v1/ig2/NYkDtncAyTHNbQ6rEvN88JDjXOfUYwSBvtV2d870lc--oeCr-MbY_Yp5qT9kSxozJ1waTjD-cTLmIwQRXLoR-Sdb.jpg?size=626x626&amp;quality=96&amp;type=albu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1052736"/>
            <a:ext cx="2578274" cy="2578274"/>
          </a:xfrm>
          <a:prstGeom prst="rect">
            <a:avLst/>
          </a:prstGeom>
          <a:noFill/>
        </p:spPr>
      </p:pic>
      <p:pic>
        <p:nvPicPr>
          <p:cNvPr id="7" name="Picture 8" descr="https://sun9-west.userapi.com/sun9-2/s/v1/ig2/TagazDtYSoNqHZEMIiHJXoUNbbgkL0F5Bl0bG10Zs22_RSxzzmaMtILqkdQKEnxnVciHHC2sVeAXhtbGL7Pjxa0_.jpg?size=626x624&amp;quality=96&amp;type=album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149080"/>
            <a:ext cx="2506266" cy="2498259"/>
          </a:xfrm>
          <a:prstGeom prst="rect">
            <a:avLst/>
          </a:prstGeom>
          <a:noFill/>
        </p:spPr>
      </p:pic>
      <p:pic>
        <p:nvPicPr>
          <p:cNvPr id="9" name="Picture 12" descr="https://sun9-north.userapi.com/sun9-82/s/v1/ig2/Aaq4McAs5068ZAJnH0EChdAc_Ur5YpYkdD-7HlrOPH3PR1Evj_Aax83nJ5UHYejj5jlFaZxhEljQ1CuKao45rwVE.jpg?size=807x807&amp;quality=96&amp;type=album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3861048"/>
            <a:ext cx="2718124" cy="2718124"/>
          </a:xfrm>
          <a:prstGeom prst="rect">
            <a:avLst/>
          </a:prstGeom>
          <a:noFill/>
        </p:spPr>
      </p:pic>
      <p:pic>
        <p:nvPicPr>
          <p:cNvPr id="10" name="Picture 12" descr="https://sun9-east.userapi.com/sun9-22/s/v1/ig2/4MI7DBCjfzeQvyv87xzq5EWJ4ZBh639DUS3or8UI82lzGsQ_czJ64vrOU2DIlUi78fq9chcmUUIjoKIVI5eFOBHA.jpg?size=626x626&amp;quality=96&amp;type=album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4077072"/>
            <a:ext cx="2520280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323528" y="332656"/>
            <a:ext cx="8568952" cy="61261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	Название игры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РАЗДЕЛИ НА ГРУППЫ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б)	Цель: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закреплять умение пользоваться притяжательными местоимениями и разделять слова по родовым признакам.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в)	Инструкция: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Ребята, мы сейчас с вами поиграем в одну игру. Перед нами две полянки, мы сейчас на эти полянки отправим гулять насекомых. НА первой полянке будут гулять насекомые, про которых можно сказать «он мой», а на 2 –насекомые про которых можно сказать «она моя». При выполнении задания нужно сказать почему вы так решили. Например: гусеница- гусеница будет гулять на 2 полянке, про нее можно сказать «она моя». Все понятно? Давайте начнем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г) Описание: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Стрекоза- Стрекоза будет гулять на 2 полянке, про нее можно сказать «она моя»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Жук- жук будет гулять на 1 полянке, про него мы можем сказать «он мой»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Паук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паук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будет гулять на 1 полянке, про него мы можем сказать «он мой»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Муха-муха будет гулять на 2 полянке, про нее можно сказать «она моя»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Червяк –будет гулять на 1 полянке, про него мы можем сказать «он мой»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Оса- будет гулять на 2 полянке, про нее можно сказать «она моя»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Молодцы, дети. Теперь насекомые гуляют на своих полянках. Насекомые, про которых мы говорим «он мой» гуляют на первой полянке, а про которых говорим «она моя» на 2 полянке.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6626" name="Picture 2" descr="https://catherineasquithgallery.com/uploads/posts/2021-02/1612655442_81-p-zelenii-fon-dlya-detskogo-sada-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08920"/>
            <a:ext cx="4325814" cy="3063940"/>
          </a:xfrm>
          <a:prstGeom prst="rect">
            <a:avLst/>
          </a:prstGeom>
          <a:noFill/>
        </p:spPr>
      </p:pic>
      <p:pic>
        <p:nvPicPr>
          <p:cNvPr id="26630" name="Picture 6" descr="https://kartinkin.net/uploads/posts/2021-01/1610228648_14-p-detskii-fon-s-lesnoi-polyankoi-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744924"/>
            <a:ext cx="4111312" cy="3083484"/>
          </a:xfrm>
          <a:prstGeom prst="rect">
            <a:avLst/>
          </a:prstGeom>
          <a:noFill/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)наглядность: 2 картинки с полянками, карточки с картинками насекомых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sun9-west.userapi.com/sun9-70/s/v1/ig2/KA0vm1jn9GBNCyreJYrjuPXKnms6zWsayfijJMQOM3tomPbHxeasCjO421k3FYWV0veashMKLZdCaZpSt_7NwqI8.jpg?size=626x418&amp;quality=9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509120"/>
            <a:ext cx="3127352" cy="2088232"/>
          </a:xfrm>
          <a:prstGeom prst="rect">
            <a:avLst/>
          </a:prstGeom>
          <a:noFill/>
        </p:spPr>
      </p:pic>
      <p:pic>
        <p:nvPicPr>
          <p:cNvPr id="5" name="Picture 2" descr="C:\Users\Владелец\Desktop\2022-05-25_22-37-02.png"/>
          <p:cNvPicPr>
            <a:picLocks noChangeAspect="1" noChangeArrowheads="1"/>
          </p:cNvPicPr>
          <p:nvPr/>
        </p:nvPicPr>
        <p:blipFill>
          <a:blip r:embed="rId3" cstate="print"/>
          <a:srcRect l="4582" r="10656" b="48119"/>
          <a:stretch>
            <a:fillRect/>
          </a:stretch>
        </p:blipFill>
        <p:spPr bwMode="auto">
          <a:xfrm>
            <a:off x="2915816" y="1772816"/>
            <a:ext cx="3171780" cy="1800200"/>
          </a:xfrm>
          <a:prstGeom prst="rect">
            <a:avLst/>
          </a:prstGeom>
          <a:noFill/>
        </p:spPr>
      </p:pic>
      <p:pic>
        <p:nvPicPr>
          <p:cNvPr id="6" name="Picture 8" descr="https://sun9-north.userapi.com/sun9-79/s/v1/ig2/fbmFdhkTU5UsnnHedJHI6vtJbWlOJTK_u68ucciKlxYTDc8DrxCfYzoryDTYFO-sNOcDMMKX7yYpubsopN2EvbV9.jpg?size=600x593&amp;quality=96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772816"/>
            <a:ext cx="2513498" cy="2484173"/>
          </a:xfrm>
          <a:prstGeom prst="rect">
            <a:avLst/>
          </a:prstGeom>
          <a:noFill/>
        </p:spPr>
      </p:pic>
      <p:pic>
        <p:nvPicPr>
          <p:cNvPr id="1028" name="Picture 4" descr="https://sun9-north.userapi.com/sun9-81/s/v1/ig2/NYkDtncAyTHNbQ6rEvN88JDjXOfUYwSBvtV2d870lc--oeCr-MbY_Yp5qT9kSxozJ1waTjD-cTLmIwQRXLoR-Sdb.jpg?size=626x626&amp;quality=96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772816"/>
            <a:ext cx="2448272" cy="2448272"/>
          </a:xfrm>
          <a:prstGeom prst="rect">
            <a:avLst/>
          </a:prstGeom>
          <a:noFill/>
        </p:spPr>
      </p:pic>
      <p:pic>
        <p:nvPicPr>
          <p:cNvPr id="1030" name="Picture 6" descr="https://sun9-west.userapi.com/sun9-39/s/v1/ig2/TKDvWFocEHGsJ1kpxI33bGtx8iD5s1RUmrQna0RVby4ASieXLkrNHZ_cy1FV8tyknp_PFLPGmI8Cb5ZCNNm28xTG.jpg?size=567x600&amp;quality=96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4077072"/>
            <a:ext cx="2376339" cy="2514644"/>
          </a:xfrm>
          <a:prstGeom prst="rect">
            <a:avLst/>
          </a:prstGeom>
          <a:noFill/>
        </p:spPr>
      </p:pic>
      <p:pic>
        <p:nvPicPr>
          <p:cNvPr id="1034" name="Picture 10" descr="https://st.depositphotos.com/1157310/1273/v/950/depositphotos_12737812-stock-illustration-happy-waving-cartoon-be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437112"/>
            <a:ext cx="2627784" cy="2153038"/>
          </a:xfrm>
          <a:prstGeom prst="rect">
            <a:avLst/>
          </a:prstGeom>
          <a:noFill/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140</Words>
  <Application>Microsoft Office PowerPoint</Application>
  <PresentationFormat>Экран 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Дидактические игры для формирования навыков словоизменения у детей с ОНР  (3 уровень) </vt:lpstr>
      <vt:lpstr>Слайд 2</vt:lpstr>
      <vt:lpstr>Слайд 3</vt:lpstr>
      <vt:lpstr>Слайд 4</vt:lpstr>
      <vt:lpstr>Слайд 5</vt:lpstr>
      <vt:lpstr>д)наглядность: картинки с изображением жучков, пчёл, стрекоз, кузнечиков, бабочек, гусениц.  </vt:lpstr>
      <vt:lpstr>Слайд 7</vt:lpstr>
      <vt:lpstr>д)наглядность: большая картинка с изображением на ней, колокольчика, одуванчика, ромашки, листочка, кустика и паутинки, </vt:lpstr>
      <vt:lpstr>Слайд 9</vt:lpstr>
      <vt:lpstr>Слайд 10</vt:lpstr>
      <vt:lpstr>д)наглядность: картинки с изображением жука, бабочки, паука, муравья, пчелы, гусеницы </vt:lpstr>
      <vt:lpstr>Слайд 12</vt:lpstr>
      <vt:lpstr>д)наглядность: 2 картинки с полянками, карточки с картинками насекомых  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Дидактические игры для формирования навыков словоизменения у детей с ОНР (3 уровень) </dc:title>
  <dc:creator>Владелец</dc:creator>
  <cp:lastModifiedBy>Владелец</cp:lastModifiedBy>
  <cp:revision>19</cp:revision>
  <dcterms:created xsi:type="dcterms:W3CDTF">2022-05-25T18:45:31Z</dcterms:created>
  <dcterms:modified xsi:type="dcterms:W3CDTF">2022-10-30T17:02:25Z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1016480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S9.1.4</vt:lpwstr>
  </property>
</Properties>
</file>