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3" r:id="rId5"/>
    <p:sldId id="259" r:id="rId6"/>
    <p:sldId id="260" r:id="rId7"/>
    <p:sldId id="261" r:id="rId8"/>
    <p:sldId id="262" r:id="rId9"/>
    <p:sldId id="263" r:id="rId10"/>
    <p:sldId id="267" r:id="rId11"/>
    <p:sldId id="266" r:id="rId12"/>
    <p:sldId id="265" r:id="rId13"/>
    <p:sldId id="264" r:id="rId14"/>
    <p:sldId id="271" r:id="rId15"/>
    <p:sldId id="270" r:id="rId16"/>
    <p:sldId id="269" r:id="rId17"/>
    <p:sldId id="268" r:id="rId18"/>
    <p:sldId id="272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1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2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1.jpeg"/><Relationship Id="rId7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556792"/>
            <a:ext cx="8134672" cy="233169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Дидактические игры для автоматизации звуков 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у детей с ФФН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 (старшая группа)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5661248"/>
            <a:ext cx="6228184" cy="1196752"/>
          </a:xfrm>
        </p:spPr>
        <p:txBody>
          <a:bodyPr/>
          <a:lstStyle/>
          <a:p>
            <a:r>
              <a:rPr lang="ru-RU" i="1" dirty="0" smtClean="0">
                <a:solidFill>
                  <a:srgbClr val="C00000"/>
                </a:solidFill>
              </a:rPr>
              <a:t>Подготовила: </a:t>
            </a:r>
            <a:r>
              <a:rPr lang="ru-RU" i="1" smtClean="0">
                <a:solidFill>
                  <a:srgbClr val="C00000"/>
                </a:solidFill>
              </a:rPr>
              <a:t>Муртазина </a:t>
            </a:r>
            <a:r>
              <a:rPr lang="ru-RU" i="1" dirty="0" smtClean="0">
                <a:solidFill>
                  <a:srgbClr val="C00000"/>
                </a:solidFill>
              </a:rPr>
              <a:t>Д.И.</a:t>
            </a:r>
            <a:endParaRPr lang="ru-RU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1268760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</a:rPr>
              <a:t>Игры направленные на формирование правильного произношения звука [</a:t>
            </a:r>
            <a:r>
              <a:rPr lang="ru-RU" sz="3200" i="1" dirty="0" err="1" smtClean="0">
                <a:solidFill>
                  <a:srgbClr val="C00000"/>
                </a:solidFill>
              </a:rPr>
              <a:t>ш</a:t>
            </a:r>
            <a:r>
              <a:rPr lang="ru-RU" sz="3200" i="1" dirty="0" smtClean="0">
                <a:solidFill>
                  <a:srgbClr val="C00000"/>
                </a:solidFill>
              </a:rPr>
              <a:t>] в слогах </a:t>
            </a:r>
            <a:endParaRPr lang="ru-RU" sz="3200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84784"/>
            <a:ext cx="8712968" cy="5373216"/>
          </a:xfrm>
        </p:spPr>
        <p:txBody>
          <a:bodyPr>
            <a:normAutofit fontScale="550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Название игры: </a:t>
            </a:r>
            <a:r>
              <a:rPr lang="ru-RU" b="1" i="1" dirty="0" smtClean="0"/>
              <a:t>Доскажи словечко</a:t>
            </a:r>
            <a:endParaRPr lang="ru-RU" b="1" i="1" dirty="0" smtClean="0">
              <a:solidFill>
                <a:srgbClr val="C00000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Цель: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ru-RU" b="1" i="1" dirty="0" smtClean="0"/>
              <a:t>Формировать у дошкольников правильное произношение звука </a:t>
            </a:r>
            <a:r>
              <a:rPr lang="en-US" b="1" i="1" dirty="0" smtClean="0"/>
              <a:t>[</a:t>
            </a:r>
            <a:r>
              <a:rPr lang="ru-RU" b="1" i="1" dirty="0" err="1" smtClean="0"/>
              <a:t>ш</a:t>
            </a:r>
            <a:r>
              <a:rPr lang="en-US" b="1" i="1" dirty="0" smtClean="0"/>
              <a:t>]</a:t>
            </a:r>
            <a:endParaRPr lang="ru-RU" b="1" i="1" dirty="0" smtClean="0">
              <a:solidFill>
                <a:srgbClr val="C00000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Инструкция: </a:t>
            </a:r>
            <a:r>
              <a:rPr lang="ru-RU" b="1" i="1" dirty="0" smtClean="0"/>
              <a:t>Взрослый показывает картинку и начинает говорить слово в предложении, а ребенок должен его закончить, добавляя слог, затем произнося слово полностью.</a:t>
            </a:r>
            <a:endParaRPr lang="ru-RU" b="1" i="1" dirty="0" smtClean="0">
              <a:solidFill>
                <a:srgbClr val="C00000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Описание игры: </a:t>
            </a:r>
            <a:r>
              <a:rPr lang="ru-RU" b="1" i="1" dirty="0" smtClean="0"/>
              <a:t>Мы сейчас поиграем в игру. Играть будем так: я начну  говорить  слово в предложении, а тебе нужно его закончить, добавить слог, а потом произнести полностью.</a:t>
            </a:r>
          </a:p>
          <a:p>
            <a:r>
              <a:rPr lang="ru-RU" b="1" i="1" dirty="0" smtClean="0"/>
              <a:t>Доскажи ША</a:t>
            </a:r>
          </a:p>
          <a:p>
            <a:pPr>
              <a:buNone/>
            </a:pPr>
            <a:r>
              <a:rPr lang="ru-RU" b="1" i="1" dirty="0" smtClean="0"/>
              <a:t>Кукла </a:t>
            </a:r>
            <a:r>
              <a:rPr lang="ru-RU" b="1" i="1" dirty="0" err="1" smtClean="0"/>
              <a:t>Ма</a:t>
            </a:r>
            <a:r>
              <a:rPr lang="ru-RU" b="1" i="1" dirty="0" smtClean="0"/>
              <a:t>. (ша). Мальчик </a:t>
            </a:r>
            <a:r>
              <a:rPr lang="ru-RU" b="1" i="1" dirty="0" err="1" smtClean="0"/>
              <a:t>Ле</a:t>
            </a:r>
            <a:r>
              <a:rPr lang="ru-RU" b="1" i="1" dirty="0" smtClean="0"/>
              <a:t>. (ша). Девочка </a:t>
            </a:r>
            <a:r>
              <a:rPr lang="ru-RU" b="1" i="1" dirty="0" err="1" smtClean="0"/>
              <a:t>Ната</a:t>
            </a:r>
            <a:r>
              <a:rPr lang="ru-RU" b="1" i="1" dirty="0" smtClean="0"/>
              <a:t>. (ша). Вкусная </a:t>
            </a:r>
            <a:r>
              <a:rPr lang="ru-RU" b="1" i="1" dirty="0" err="1" smtClean="0"/>
              <a:t>ка</a:t>
            </a:r>
            <a:r>
              <a:rPr lang="ru-RU" b="1" i="1" dirty="0" smtClean="0"/>
              <a:t>. (ша).</a:t>
            </a:r>
          </a:p>
          <a:p>
            <a:r>
              <a:rPr lang="ru-RU" b="1" i="1" dirty="0" smtClean="0"/>
              <a:t>Доскажи ШИ </a:t>
            </a:r>
          </a:p>
          <a:p>
            <a:pPr>
              <a:buNone/>
            </a:pPr>
            <a:r>
              <a:rPr lang="ru-RU" b="1" i="1" dirty="0" smtClean="0"/>
              <a:t>Андрюша моет у. (</a:t>
            </a:r>
            <a:r>
              <a:rPr lang="ru-RU" b="1" i="1" dirty="0" err="1" smtClean="0"/>
              <a:t>ши</a:t>
            </a:r>
            <a:r>
              <a:rPr lang="ru-RU" b="1" i="1" dirty="0" smtClean="0"/>
              <a:t>). Кошку боятся мы. (</a:t>
            </a:r>
            <a:r>
              <a:rPr lang="ru-RU" b="1" i="1" dirty="0" err="1" smtClean="0"/>
              <a:t>ши</a:t>
            </a:r>
            <a:r>
              <a:rPr lang="ru-RU" b="1" i="1" dirty="0" smtClean="0"/>
              <a:t>). В детский сад ходят малы. (</a:t>
            </a:r>
            <a:r>
              <a:rPr lang="ru-RU" b="1" i="1" dirty="0" err="1" smtClean="0"/>
              <a:t>ши</a:t>
            </a:r>
            <a:r>
              <a:rPr lang="ru-RU" b="1" i="1" dirty="0" smtClean="0"/>
              <a:t>). Наши рисунки </a:t>
            </a:r>
            <a:r>
              <a:rPr lang="ru-RU" b="1" i="1" dirty="0" err="1" smtClean="0"/>
              <a:t>хоро</a:t>
            </a:r>
            <a:r>
              <a:rPr lang="ru-RU" b="1" i="1" dirty="0" smtClean="0"/>
              <a:t>. (</a:t>
            </a:r>
            <a:r>
              <a:rPr lang="ru-RU" b="1" i="1" dirty="0" err="1" smtClean="0"/>
              <a:t>ши</a:t>
            </a:r>
            <a:r>
              <a:rPr lang="ru-RU" b="1" i="1" dirty="0" smtClean="0"/>
              <a:t>).</a:t>
            </a:r>
          </a:p>
          <a:p>
            <a:r>
              <a:rPr lang="ru-RU" b="1" i="1" dirty="0" smtClean="0"/>
              <a:t>Доскажи ШЕ</a:t>
            </a:r>
          </a:p>
          <a:p>
            <a:pPr>
              <a:buNone/>
            </a:pPr>
            <a:r>
              <a:rPr lang="ru-RU" b="1" i="1" dirty="0" smtClean="0"/>
              <a:t> Мама купила шубку </a:t>
            </a:r>
            <a:r>
              <a:rPr lang="ru-RU" b="1" i="1" dirty="0" err="1" smtClean="0"/>
              <a:t>Ната</a:t>
            </a:r>
            <a:r>
              <a:rPr lang="ru-RU" b="1" i="1" dirty="0" smtClean="0"/>
              <a:t>. (ШЕ). Мама заботится о малы. (ШЕ). Папа купил шахматы </a:t>
            </a:r>
            <a:r>
              <a:rPr lang="ru-RU" b="1" i="1" dirty="0" err="1" smtClean="0"/>
              <a:t>Ле</a:t>
            </a:r>
            <a:r>
              <a:rPr lang="ru-RU" b="1" i="1" dirty="0" smtClean="0"/>
              <a:t>. (ШЕ).</a:t>
            </a:r>
          </a:p>
          <a:p>
            <a:r>
              <a:rPr lang="ru-RU" b="1" i="1" dirty="0" smtClean="0"/>
              <a:t>Доскажи ШУ</a:t>
            </a:r>
          </a:p>
          <a:p>
            <a:pPr>
              <a:buNone/>
            </a:pPr>
            <a:r>
              <a:rPr lang="ru-RU" b="1" i="1" dirty="0" smtClean="0"/>
              <a:t>Мы встретили мальчика </a:t>
            </a:r>
            <a:r>
              <a:rPr lang="ru-RU" b="1" i="1" dirty="0" err="1" smtClean="0"/>
              <a:t>Ле</a:t>
            </a:r>
            <a:r>
              <a:rPr lang="ru-RU" b="1" i="1" dirty="0" smtClean="0"/>
              <a:t>. (ШУ). Мы проводили в школу </a:t>
            </a:r>
            <a:r>
              <a:rPr lang="ru-RU" b="1" i="1" dirty="0" err="1" smtClean="0"/>
              <a:t>Ната</a:t>
            </a:r>
            <a:r>
              <a:rPr lang="ru-RU" b="1" i="1" dirty="0" smtClean="0"/>
              <a:t>. (ШУ).</a:t>
            </a:r>
          </a:p>
          <a:p>
            <a:pPr>
              <a:buNone/>
            </a:pPr>
            <a:r>
              <a:rPr lang="ru-RU" b="1" i="1" dirty="0" smtClean="0"/>
              <a:t>Мама уложила спать </a:t>
            </a:r>
            <a:r>
              <a:rPr lang="ru-RU" b="1" i="1" dirty="0" err="1" smtClean="0"/>
              <a:t>Ма</a:t>
            </a:r>
            <a:r>
              <a:rPr lang="ru-RU" b="1" i="1" dirty="0" smtClean="0"/>
              <a:t>. (ШУ). Нужно доесть </a:t>
            </a:r>
            <a:r>
              <a:rPr lang="ru-RU" b="1" i="1" dirty="0" err="1" smtClean="0"/>
              <a:t>ка</a:t>
            </a:r>
            <a:r>
              <a:rPr lang="ru-RU" b="1" i="1" dirty="0" smtClean="0"/>
              <a:t>. (</a:t>
            </a:r>
            <a:r>
              <a:rPr lang="ru-RU" b="1" i="1" dirty="0" err="1" smtClean="0"/>
              <a:t>шу</a:t>
            </a:r>
            <a:r>
              <a:rPr lang="ru-RU" b="1" i="1" dirty="0" smtClean="0"/>
              <a:t>).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Наглядность:</a:t>
            </a:r>
          </a:p>
          <a:p>
            <a:endParaRPr lang="ru-RU" dirty="0"/>
          </a:p>
        </p:txBody>
      </p:sp>
      <p:pic>
        <p:nvPicPr>
          <p:cNvPr id="15362" name="Picture 2" descr="https://www.sunnytoy.ru/i/product_i/43504_1_b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836712"/>
            <a:ext cx="2411760" cy="2411760"/>
          </a:xfrm>
          <a:prstGeom prst="rect">
            <a:avLst/>
          </a:prstGeom>
          <a:noFill/>
        </p:spPr>
      </p:pic>
      <p:sp>
        <p:nvSpPr>
          <p:cNvPr id="15364" name="AutoShape 4" descr="https://cdn1.ozone.ru/multimedia/c1200/10262905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6" name="AutoShape 6" descr="https://cdn1.ozone.ru/multimedia/c1200/10262905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8" name="AutoShape 8" descr="https://cdn1.ozone.ru/multimedia/c1200/10262905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0" name="AutoShape 10" descr="https://cdn1.ozone.ru/s3/multimedia-7/603325932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2" name="AutoShape 12" descr="https://cdn1.ozone.ru/s3/multimedia-7/603325932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4" name="AutoShape 14" descr="https://cdn1.ozone.ru/s3/multimedia-7/603325932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6" name="AutoShape 16" descr="https://cdn1.ozone.ru/s3/multimedia-7/603325932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8" name="AutoShape 18" descr="https://cdn1.ozone.ru/s3/multimedia-7/603325932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80" name="AutoShape 20" descr="https://cdn1.ozone.ru/s3/multimedia-7/603325932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82" name="Picture 22" descr="https://igr.ru/upload/images/258407/1000x1000/b25840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688" y="692696"/>
            <a:ext cx="2520280" cy="2520280"/>
          </a:xfrm>
          <a:prstGeom prst="rect">
            <a:avLst/>
          </a:prstGeom>
          <a:noFill/>
        </p:spPr>
      </p:pic>
      <p:pic>
        <p:nvPicPr>
          <p:cNvPr id="15384" name="Picture 24" descr="https://tvoydom.ru/photos/1002059145/100205914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188640"/>
            <a:ext cx="2448272" cy="2448272"/>
          </a:xfrm>
          <a:prstGeom prst="rect">
            <a:avLst/>
          </a:prstGeom>
          <a:noFill/>
        </p:spPr>
      </p:pic>
      <p:pic>
        <p:nvPicPr>
          <p:cNvPr id="15386" name="Picture 26" descr="https://sun9-63.userapi.com/impg/mv82JocIPhipFMI0QU4MJBI0ikciK6JEChTTzg/qYOc2fUOkaM.jpg?size=800x566&amp;quality=96&amp;sign=c11998df1503f8400dde4ae5560db1da&amp;type=album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2492896"/>
            <a:ext cx="2340894" cy="1656183"/>
          </a:xfrm>
          <a:prstGeom prst="rect">
            <a:avLst/>
          </a:prstGeom>
          <a:noFill/>
        </p:spPr>
      </p:pic>
      <p:pic>
        <p:nvPicPr>
          <p:cNvPr id="15388" name="Picture 28" descr="https://sun9-38.userapi.com/impg/OMqShoqgcwAjhJhtK2LKWkOZ3jaeb2keEmReYQ/UJ0aFwRo-qY.jpg?size=764x1080&amp;quality=96&amp;sign=599677fdb9403c760e6e3511b7d257b7&amp;type=album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2056" y="0"/>
            <a:ext cx="2221944" cy="3140968"/>
          </a:xfrm>
          <a:prstGeom prst="rect">
            <a:avLst/>
          </a:prstGeom>
          <a:noFill/>
        </p:spPr>
      </p:pic>
      <p:pic>
        <p:nvPicPr>
          <p:cNvPr id="15390" name="Picture 30" descr="https://sun9-28.userapi.com/impg/vyeI_fAV7eo5nagw-TL37bNTBlCDsoL_NuwFtA/HeamUBhOlKg.jpg?size=570x424&amp;quality=96&amp;sign=fb7b3d0bfa1236063b16a78b048fe54d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4005064"/>
            <a:ext cx="3312368" cy="2463938"/>
          </a:xfrm>
          <a:prstGeom prst="rect">
            <a:avLst/>
          </a:prstGeom>
          <a:noFill/>
        </p:spPr>
      </p:pic>
      <p:pic>
        <p:nvPicPr>
          <p:cNvPr id="15392" name="Picture 32" descr="https://sun9-81.userapi.com/impg/VAWQU9qmCX8h43F1yLF-MTUeT6L5MowobYkUig/n5ruZJALt6Q.jpg?size=1280x770&amp;quality=96&amp;sign=ed4042f4a215335b4fa410ab4168c289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4149080"/>
            <a:ext cx="3889830" cy="233997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22" name="Picture 2" descr="https://sun9-14.userapi.com/impg/FDUuexnjARdrgP0GfqvBwwH2aZcdpzUJlOpLmA/EwmBKoCh2LI.jpg?size=1000x618&amp;quality=96&amp;sign=0797078edbc5f5e735df39b7b73a6af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861048"/>
            <a:ext cx="2952328" cy="1824539"/>
          </a:xfrm>
          <a:prstGeom prst="rect">
            <a:avLst/>
          </a:prstGeom>
          <a:noFill/>
        </p:spPr>
      </p:pic>
      <p:pic>
        <p:nvPicPr>
          <p:cNvPr id="30724" name="Picture 4" descr="https://sun9-15.userapi.com/impg/l88O32IwxSytkSLR3zyZnH34ZN5UhqOG5byv_Q/zImiIL0XFJc.jpg?size=736x1080&amp;quality=96&amp;sign=30b78b71d097b57eb2bdcf18bb929924&amp;type=album"/>
          <p:cNvPicPr>
            <a:picLocks noChangeAspect="1" noChangeArrowheads="1"/>
          </p:cNvPicPr>
          <p:nvPr/>
        </p:nvPicPr>
        <p:blipFill>
          <a:blip r:embed="rId3" cstate="print"/>
          <a:srcRect b="24"/>
          <a:stretch>
            <a:fillRect/>
          </a:stretch>
        </p:blipFill>
        <p:spPr bwMode="auto">
          <a:xfrm>
            <a:off x="2483768" y="188640"/>
            <a:ext cx="2088232" cy="2830714"/>
          </a:xfrm>
          <a:prstGeom prst="rect">
            <a:avLst/>
          </a:prstGeom>
          <a:noFill/>
        </p:spPr>
      </p:pic>
      <p:pic>
        <p:nvPicPr>
          <p:cNvPr id="30726" name="Picture 6" descr="https://sun9-52.userapi.com/impg/9A45gV770wWnixz6_0rDvDWY7L-aitHTzdBr1A/EgC6I_lPp30.jpg?size=700x648&amp;quality=96&amp;sign=1f3a1803f3a33f92a7bf0367bebceba2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429000"/>
            <a:ext cx="2664296" cy="2466377"/>
          </a:xfrm>
          <a:prstGeom prst="rect">
            <a:avLst/>
          </a:prstGeom>
          <a:noFill/>
        </p:spPr>
      </p:pic>
      <p:pic>
        <p:nvPicPr>
          <p:cNvPr id="30728" name="Picture 8" descr="https://sun9-59.userapi.com/impg/odEpI2UeO_Sg64Jytmh6uWvvlww2pz81d9rOuw/GqFXib4A2U0.jpg?size=753x900&amp;quality=96&amp;sign=bd470342d6ce27982896d06fdb937e00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60648"/>
            <a:ext cx="2229128" cy="2664296"/>
          </a:xfrm>
          <a:prstGeom prst="rect">
            <a:avLst/>
          </a:prstGeom>
          <a:noFill/>
        </p:spPr>
      </p:pic>
      <p:pic>
        <p:nvPicPr>
          <p:cNvPr id="30730" name="Picture 10" descr="https://sun9-50.userapi.com/impg/XMPrcLIqJ6WspZXXm99CGeeIAbi49MmsRcnWHw/WjXkAgUYywU.jpg?size=600x537&amp;quality=96&amp;sign=dcd313b8c37b9ed32c41583011ae58e2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429000"/>
            <a:ext cx="2906688" cy="2601486"/>
          </a:xfrm>
          <a:prstGeom prst="rect">
            <a:avLst/>
          </a:prstGeom>
          <a:noFill/>
        </p:spPr>
      </p:pic>
      <p:pic>
        <p:nvPicPr>
          <p:cNvPr id="30732" name="Picture 12" descr="https://sun9-85.userapi.com/impg/HV3oO98G9gDKKtaeilLzVygBX_UTyAQ-5GiAsw/mz3AXwwIlUk.jpg?size=700x936&amp;quality=96&amp;sign=f0770390fc08adaf698f7465d8645587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188640"/>
            <a:ext cx="1992529" cy="2664296"/>
          </a:xfrm>
          <a:prstGeom prst="rect">
            <a:avLst/>
          </a:prstGeom>
          <a:noFill/>
        </p:spPr>
      </p:pic>
      <p:pic>
        <p:nvPicPr>
          <p:cNvPr id="30734" name="Picture 14" descr="https://sun9-80.userapi.com/impg/3qNm-O-hk39S2oxgTZgwtkebO8n58fsRIOYntw/dkPDhDHYdhA.jpg?size=800x800&amp;quality=96&amp;sign=714f4c6f9f7a96a3d63651c7442ea61a&amp;type=album"/>
          <p:cNvPicPr>
            <a:picLocks noChangeAspect="1" noChangeArrowheads="1"/>
          </p:cNvPicPr>
          <p:nvPr/>
        </p:nvPicPr>
        <p:blipFill>
          <a:blip r:embed="rId8" cstate="print"/>
          <a:srcRect r="66"/>
          <a:stretch>
            <a:fillRect/>
          </a:stretch>
        </p:blipFill>
        <p:spPr bwMode="auto">
          <a:xfrm>
            <a:off x="4716016" y="188640"/>
            <a:ext cx="2088232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8820472" cy="1282154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</a:rPr>
              <a:t>Игры, направленные на формирование правильного произношения звука [</a:t>
            </a:r>
            <a:r>
              <a:rPr lang="ru-RU" sz="3200" i="1" dirty="0" err="1" smtClean="0">
                <a:solidFill>
                  <a:srgbClr val="C00000"/>
                </a:solidFill>
              </a:rPr>
              <a:t>ш</a:t>
            </a:r>
            <a:r>
              <a:rPr lang="ru-RU" sz="3200" i="1" dirty="0" smtClean="0">
                <a:solidFill>
                  <a:srgbClr val="C00000"/>
                </a:solidFill>
              </a:rPr>
              <a:t>] в слогах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Название игры</a:t>
            </a:r>
            <a:r>
              <a:rPr lang="ru-RU" b="1" i="1" dirty="0" smtClean="0"/>
              <a:t>:«Помоги змее доползти до озера»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Цель: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ru-RU" b="1" i="1" dirty="0" smtClean="0"/>
              <a:t>Формировать умение употреблять в своей речи звук </a:t>
            </a:r>
            <a:r>
              <a:rPr lang="en-US" b="1" i="1" dirty="0" smtClean="0"/>
              <a:t>[</a:t>
            </a:r>
            <a:r>
              <a:rPr lang="ru-RU" b="1" i="1" dirty="0" err="1" smtClean="0"/>
              <a:t>ш</a:t>
            </a:r>
            <a:r>
              <a:rPr lang="en-US" b="1" i="1" dirty="0" smtClean="0"/>
              <a:t>] </a:t>
            </a:r>
            <a:r>
              <a:rPr lang="ru-RU" b="1" i="1" dirty="0" smtClean="0"/>
              <a:t>правильно.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Инструкция: </a:t>
            </a:r>
            <a:r>
              <a:rPr lang="ru-RU" b="1" i="1" dirty="0" smtClean="0"/>
              <a:t>ребенок должен Провести пальчиком к каждой кочке, и произнести чётко слоги ША-ШО-ШУ-ШЭ-ШЫ.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Описание игры: </a:t>
            </a:r>
            <a:r>
              <a:rPr lang="ru-RU" b="1" i="1" dirty="0" smtClean="0"/>
              <a:t>Проведи пальчиком к каждой кочке, и произноси чётко слоги: ША-ШО-ШУ-ШЭ-ШЫ.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60648"/>
            <a:ext cx="8229600" cy="4525963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Наглядность: картинка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13314" name="Picture 2" descr="https://ds05.infourok.ru/uploads/ex/1202/0004ccf1-ee13aeb0/hello_html_32dc490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6439"/>
          <a:stretch>
            <a:fillRect/>
          </a:stretch>
        </p:blipFill>
        <p:spPr bwMode="auto">
          <a:xfrm>
            <a:off x="251519" y="908720"/>
            <a:ext cx="8678529" cy="55446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507288" cy="1498178"/>
          </a:xfrm>
        </p:spPr>
        <p:txBody>
          <a:bodyPr>
            <a:normAutofit fontScale="90000"/>
          </a:bodyPr>
          <a:lstStyle/>
          <a:p>
            <a:r>
              <a:rPr lang="ru-RU" sz="3600" i="1" dirty="0" smtClean="0">
                <a:solidFill>
                  <a:srgbClr val="C00000"/>
                </a:solidFill>
              </a:rPr>
              <a:t>Игры, направленные на формирование правильного произношения звука [</a:t>
            </a:r>
            <a:r>
              <a:rPr lang="ru-RU" sz="3600" i="1" dirty="0" err="1" smtClean="0">
                <a:solidFill>
                  <a:srgbClr val="C00000"/>
                </a:solidFill>
              </a:rPr>
              <a:t>ш</a:t>
            </a:r>
            <a:r>
              <a:rPr lang="ru-RU" sz="3600" i="1" dirty="0" smtClean="0">
                <a:solidFill>
                  <a:srgbClr val="C00000"/>
                </a:solidFill>
              </a:rPr>
              <a:t>] в словах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853136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Название игры: </a:t>
            </a:r>
            <a:r>
              <a:rPr lang="ru-RU" b="1" i="1" dirty="0" smtClean="0"/>
              <a:t>«Помоги Маше»</a:t>
            </a:r>
            <a:br>
              <a:rPr lang="ru-RU" b="1" i="1" dirty="0" smtClean="0"/>
            </a:br>
            <a:r>
              <a:rPr lang="ru-RU" b="1" i="1" dirty="0" smtClean="0">
                <a:solidFill>
                  <a:srgbClr val="C00000"/>
                </a:solidFill>
              </a:rPr>
              <a:t>Цель: </a:t>
            </a:r>
            <a:r>
              <a:rPr lang="ru-RU" b="1" i="1" dirty="0" smtClean="0"/>
              <a:t>формировать правильное произношение звука [</a:t>
            </a:r>
            <a:r>
              <a:rPr lang="ru-RU" b="1" i="1" dirty="0" err="1" smtClean="0"/>
              <a:t>ш</a:t>
            </a:r>
            <a:r>
              <a:rPr lang="ru-RU" b="1" i="1" dirty="0" smtClean="0"/>
              <a:t>] в словах. </a:t>
            </a:r>
            <a:r>
              <a:rPr lang="ru-RU" b="1" i="1" dirty="0" smtClean="0">
                <a:solidFill>
                  <a:srgbClr val="C00000"/>
                </a:solidFill>
              </a:rPr>
              <a:t/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Инструкция: </a:t>
            </a:r>
            <a:r>
              <a:rPr lang="ru-RU" b="1" i="1" dirty="0" smtClean="0"/>
              <a:t>воспитатель говорит «Маша шла-шла и игрушки нашла». Ребенок помогает собрать Маше игрушки называя предметные картинки (кошка, матрешка, машинка, неваляшка и т.д.)</a:t>
            </a:r>
            <a:br>
              <a:rPr lang="ru-RU" b="1" i="1" dirty="0" smtClean="0"/>
            </a:br>
            <a:r>
              <a:rPr lang="ru-RU" b="1" i="1" dirty="0" smtClean="0">
                <a:solidFill>
                  <a:srgbClr val="C00000"/>
                </a:solidFill>
              </a:rPr>
              <a:t>Описание игры: </a:t>
            </a:r>
            <a:r>
              <a:rPr lang="ru-RU" b="1" i="1" dirty="0" smtClean="0"/>
              <a:t>Маша шла-шла и игрушки нашла, помоги Маше собрать игрушки и назови их.</a:t>
            </a:r>
            <a:br>
              <a:rPr lang="ru-RU" b="1" i="1" dirty="0" smtClean="0"/>
            </a:br>
            <a:endParaRPr lang="ru-RU" b="1" i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7"/>
            <a:ext cx="7416824" cy="1008112"/>
          </a:xfrm>
        </p:spPr>
        <p:txBody>
          <a:bodyPr>
            <a:normAutofit fontScale="85000" lnSpcReduction="1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Наглядность: кукла Маша, картинки неваляшка,  кошка, матрешка, машинка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4" name="Picture 22" descr="https://igr.ru/upload/images/258407/1000x1000/b258407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1196752"/>
            <a:ext cx="3096344" cy="3096344"/>
          </a:xfrm>
          <a:prstGeom prst="rect">
            <a:avLst/>
          </a:prstGeom>
          <a:noFill/>
        </p:spPr>
      </p:pic>
      <p:pic>
        <p:nvPicPr>
          <p:cNvPr id="11266" name="Picture 2" descr="https://sun9-85.userapi.com/impg/AvDlP9K8Uv6xzD4Pvpkc-HK4RlRnDMGaW_keWg/wuh0hT-GikE.jpg?size=768x800&amp;quality=96&amp;sign=f64711174e9d4220826b8e97b8309379&amp;type=album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4008" y="4207774"/>
            <a:ext cx="2544217" cy="2650226"/>
          </a:xfrm>
          <a:prstGeom prst="rect">
            <a:avLst/>
          </a:prstGeom>
          <a:noFill/>
        </p:spPr>
      </p:pic>
      <p:pic>
        <p:nvPicPr>
          <p:cNvPr id="11268" name="Picture 4" descr="https://sun9-66.userapi.com/impg/IfMAbQUtIekmMeSRsQqjT0CssyFNcMTFjzhh9Q/5xhlIJxtr1g.jpg?size=456x827&amp;quality=96&amp;sign=58116cb9273aa4ba35811c5a243b8709&amp;type=albu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76256" y="692696"/>
            <a:ext cx="2016224" cy="3656617"/>
          </a:xfrm>
          <a:prstGeom prst="rect">
            <a:avLst/>
          </a:prstGeom>
          <a:noFill/>
        </p:spPr>
      </p:pic>
      <p:pic>
        <p:nvPicPr>
          <p:cNvPr id="11270" name="Picture 6" descr="https://sun9-75.userapi.com/impg/11b90fw8FJD-I-MZN7coleUQ1Di_DwjMKsZQoQ/9Wy9qZUE2rc.jpg?size=563x900&amp;quality=96&amp;sign=17ded833c7aa865eccf711b1eb405fd8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196752"/>
            <a:ext cx="1892530" cy="3025359"/>
          </a:xfrm>
          <a:prstGeom prst="rect">
            <a:avLst/>
          </a:prstGeom>
          <a:noFill/>
        </p:spPr>
      </p:pic>
      <p:pic>
        <p:nvPicPr>
          <p:cNvPr id="11272" name="Picture 8" descr="https://sun9-78.userapi.com/impg/nldnIEVSY4EI-mzgsQ57816cFEoyQPzrpGtg6A/J2b01f9QVXs.jpg?size=920x696&amp;quality=96&amp;sign=28f4c0f5b43bd2abada3ab8986e840e7&amp;type=album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4243170"/>
            <a:ext cx="3456384" cy="261483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568952" cy="1282154"/>
          </a:xfrm>
        </p:spPr>
        <p:txBody>
          <a:bodyPr>
            <a:no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</a:rPr>
              <a:t>Игры, направленные на формирование правильного произношения звука [</a:t>
            </a:r>
            <a:r>
              <a:rPr lang="ru-RU" sz="3200" i="1" dirty="0" err="1" smtClean="0">
                <a:solidFill>
                  <a:srgbClr val="C00000"/>
                </a:solidFill>
              </a:rPr>
              <a:t>ш</a:t>
            </a:r>
            <a:r>
              <a:rPr lang="ru-RU" sz="3200" i="1" dirty="0" smtClean="0">
                <a:solidFill>
                  <a:srgbClr val="C00000"/>
                </a:solidFill>
              </a:rPr>
              <a:t>] в словах</a:t>
            </a:r>
            <a:r>
              <a:rPr lang="ru-RU" sz="3200" i="1" dirty="0" smtClean="0"/>
              <a:t/>
            </a:r>
            <a:br>
              <a:rPr lang="ru-RU" sz="3200" i="1" dirty="0" smtClean="0"/>
            </a:br>
            <a:endParaRPr lang="ru-RU" sz="32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997152"/>
          </a:xfrm>
        </p:spPr>
        <p:txBody>
          <a:bodyPr>
            <a:normAutofit fontScale="775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Название игры:</a:t>
            </a:r>
            <a:r>
              <a:rPr lang="ru-RU" b="1" i="1" dirty="0" smtClean="0"/>
              <a:t>«Одень ребятишек»</a:t>
            </a:r>
            <a:endParaRPr lang="ru-RU" b="1" i="1" dirty="0" smtClean="0">
              <a:solidFill>
                <a:srgbClr val="C00000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Цель: </a:t>
            </a:r>
            <a:r>
              <a:rPr lang="ru-RU" b="1" i="1" dirty="0" smtClean="0"/>
              <a:t>формировать правильное произношение звука </a:t>
            </a:r>
            <a:r>
              <a:rPr lang="en-US" b="1" i="1" dirty="0" smtClean="0"/>
              <a:t>[</a:t>
            </a:r>
            <a:r>
              <a:rPr lang="ru-RU" b="1" i="1" dirty="0" err="1" smtClean="0"/>
              <a:t>ш</a:t>
            </a:r>
            <a:r>
              <a:rPr lang="en-US" b="1" i="1" dirty="0" smtClean="0"/>
              <a:t>]</a:t>
            </a:r>
            <a:r>
              <a:rPr lang="ru-RU" b="1" i="1" dirty="0" smtClean="0"/>
              <a:t> в словах.</a:t>
            </a:r>
            <a:endParaRPr lang="ru-RU" b="1" i="1" dirty="0" smtClean="0">
              <a:solidFill>
                <a:srgbClr val="C00000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Инструкция: </a:t>
            </a:r>
            <a:r>
              <a:rPr lang="ru-RU" b="1" i="1" dirty="0" smtClean="0"/>
              <a:t>на картинке изображены мальчик и девочка, которым нужно подобрать предметы одежды по сезону: девочке – летнюю, а мальчику – зимнюю. Ребенок подбирает и называет предметные картинки (шуба, шапка, сапожки, шарфик, шорты, шляпа, шлепки и т.д.).</a:t>
            </a:r>
            <a:endParaRPr lang="ru-RU" b="1" i="1" dirty="0" smtClean="0">
              <a:solidFill>
                <a:srgbClr val="C00000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Описание игры: </a:t>
            </a:r>
            <a:r>
              <a:rPr lang="ru-RU" b="1" i="1" dirty="0" smtClean="0"/>
              <a:t>К нам сегодня в гости  пришли Маша и Ваня, они перепутали летнюю и зимнюю одежду. Маша хочет надеть летнюю одежду, а Ваня зимнюю. Давай мы им поможем подобрать одежду и назовем ее.</a:t>
            </a: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8640"/>
            <a:ext cx="8229600" cy="4525963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Наглядность:</a:t>
            </a:r>
          </a:p>
          <a:p>
            <a:endParaRPr lang="ru-RU" dirty="0"/>
          </a:p>
        </p:txBody>
      </p:sp>
      <p:pic>
        <p:nvPicPr>
          <p:cNvPr id="6146" name="Picture 2" descr="https://sun9-20.userapi.com/impg/YCmZgZOsL3B2JOh_RhPyvg8F4G6NHje81I1oSQ/ffN_Czy2ni0.jpg?size=777x827&amp;quality=96&amp;sign=ffc3b65e8c97e3e9d744bcf508281a22&amp;type=album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700808"/>
            <a:ext cx="2648397" cy="2818822"/>
          </a:xfrm>
          <a:prstGeom prst="rect">
            <a:avLst/>
          </a:prstGeom>
          <a:noFill/>
        </p:spPr>
      </p:pic>
      <p:pic>
        <p:nvPicPr>
          <p:cNvPr id="6150" name="Picture 6" descr="https://sun9-16.userapi.com/impg/VpzSCJomnY5gfjxaVYpOO02F4ECZ3waEaf0Dsw/d_MvS6uqpvU.jpg?size=720x1080&amp;quality=96&amp;sign=a50ed1007c2105b672fb63786a3a2e06&amp;type=album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2132856"/>
            <a:ext cx="1475656" cy="1920523"/>
          </a:xfrm>
          <a:prstGeom prst="rect">
            <a:avLst/>
          </a:prstGeom>
          <a:noFill/>
        </p:spPr>
      </p:pic>
      <p:pic>
        <p:nvPicPr>
          <p:cNvPr id="6152" name="Picture 8" descr="https://sun9-29.userapi.com/impg/hkWFCzMvudCwg0aRsVAR6XDEz3Ni7Bt8iRkQ3g/z9_BdIa6y7c.jpg?size=900x800&amp;quality=96&amp;sign=dc4d7fe479d2828a67f55800f238920d&amp;type=albu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4149080"/>
            <a:ext cx="2835315" cy="2520280"/>
          </a:xfrm>
          <a:prstGeom prst="rect">
            <a:avLst/>
          </a:prstGeom>
          <a:noFill/>
        </p:spPr>
      </p:pic>
      <p:pic>
        <p:nvPicPr>
          <p:cNvPr id="6154" name="Picture 10" descr="https://sun9-18.userapi.com/impg/AhbwvRjr56vG-PKi4Q5NpsxVy1-j_yK_DlY6DA/ycikdb-yBBw.jpg?size=680x678&amp;quality=96&amp;sign=fe40c67cfd5171d467d8e8caf2a8e6d3&amp;type=album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2492896"/>
            <a:ext cx="1732227" cy="1727133"/>
          </a:xfrm>
          <a:prstGeom prst="rect">
            <a:avLst/>
          </a:prstGeom>
          <a:noFill/>
        </p:spPr>
      </p:pic>
      <p:pic>
        <p:nvPicPr>
          <p:cNvPr id="6156" name="Picture 12" descr="https://sun9-87.userapi.com/impg/efomUKAzcb08L8tHK_skAwqL47EevnXLTr_I0A/EA6HWAdVG8s.jpg?size=854x1080&amp;quality=96&amp;sign=41443409c806d3120836c7bf1fd19457&amp;type=album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6" y="1988840"/>
            <a:ext cx="2234549" cy="2825893"/>
          </a:xfrm>
          <a:prstGeom prst="rect">
            <a:avLst/>
          </a:prstGeom>
          <a:noFill/>
        </p:spPr>
      </p:pic>
      <p:pic>
        <p:nvPicPr>
          <p:cNvPr id="6158" name="Picture 14" descr="https://sun9-80.userapi.com/impg/cFW4mUK8JGMN27EHKG4BMPhjG7ibzyqJbiAuKw/JbGqanQFxn4.jpg?size=900x900&amp;quality=96&amp;sign=e7c0a198e01c8db4b888bdc4a396ad06&amp;type=album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4725144"/>
            <a:ext cx="2592288" cy="2592288"/>
          </a:xfrm>
          <a:prstGeom prst="rect">
            <a:avLst/>
          </a:prstGeom>
          <a:noFill/>
        </p:spPr>
      </p:pic>
      <p:pic>
        <p:nvPicPr>
          <p:cNvPr id="6160" name="Picture 16" descr="https://sun9-18.userapi.com/impg/A-Oe6GDLWBzEPK0VpnpU1skjB_ctjD1SrkjkoQ/U0-66_TMI_E.jpg?size=900x900&amp;quality=96&amp;sign=88d1145057402ffcaed66c11f1557004&amp;type=album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3888" y="4282752"/>
            <a:ext cx="2575248" cy="2575248"/>
          </a:xfrm>
          <a:prstGeom prst="rect">
            <a:avLst/>
          </a:prstGeom>
          <a:noFill/>
        </p:spPr>
      </p:pic>
      <p:pic>
        <p:nvPicPr>
          <p:cNvPr id="12" name="Picture 24" descr="https://tvoydom.ru/photos/1002059145/1002059145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3968" y="332656"/>
            <a:ext cx="2160240" cy="2160240"/>
          </a:xfrm>
          <a:prstGeom prst="rect">
            <a:avLst/>
          </a:prstGeom>
          <a:noFill/>
        </p:spPr>
      </p:pic>
      <p:pic>
        <p:nvPicPr>
          <p:cNvPr id="13" name="Picture 2" descr="https://www.sunnytoy.ru/i/product_i/43504_1_b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476672"/>
            <a:ext cx="1988840" cy="198884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sz="3100" i="1" dirty="0" smtClean="0">
                <a:solidFill>
                  <a:srgbClr val="C00000"/>
                </a:solidFill>
              </a:rPr>
              <a:t>Игры, направленные на формирование правильного произношения звука [</a:t>
            </a:r>
            <a:r>
              <a:rPr lang="ru-RU" sz="3100" i="1" dirty="0" err="1" smtClean="0">
                <a:solidFill>
                  <a:srgbClr val="C00000"/>
                </a:solidFill>
              </a:rPr>
              <a:t>ш</a:t>
            </a:r>
            <a:r>
              <a:rPr lang="ru-RU" sz="3100" i="1" dirty="0" smtClean="0">
                <a:solidFill>
                  <a:srgbClr val="C00000"/>
                </a:solidFill>
              </a:rPr>
              <a:t>] в предложениях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84784"/>
            <a:ext cx="8568952" cy="4752528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Название игры: </a:t>
            </a:r>
            <a:r>
              <a:rPr lang="ru-RU" b="1" i="1" dirty="0" smtClean="0"/>
              <a:t>«Я нашел в мешке»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Цель: </a:t>
            </a:r>
            <a:r>
              <a:rPr lang="ru-RU" b="1" i="1" dirty="0" smtClean="0"/>
              <a:t>развивать правильное произношение звука [</a:t>
            </a:r>
            <a:r>
              <a:rPr lang="ru-RU" b="1" i="1" dirty="0" err="1" smtClean="0"/>
              <a:t>ш</a:t>
            </a:r>
            <a:r>
              <a:rPr lang="ru-RU" b="1" i="1" dirty="0" smtClean="0"/>
              <a:t>] в предложениях.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Инструкция: </a:t>
            </a:r>
            <a:r>
              <a:rPr lang="ru-RU" b="1" i="1" dirty="0" smtClean="0"/>
              <a:t>предметы складываются в мешочек. Дети по очереди достают предметы из мешочка и говорят.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Описание игры: </a:t>
            </a:r>
            <a:r>
              <a:rPr lang="ru-RU" b="1" i="1" dirty="0" smtClean="0"/>
              <a:t>мы сейчас с вами поиграем в игру. Играть будем так: в мешочке есть предметы. Мы будем доставать предметы из мешочка и называть что мы нашли. Например: «Я нашла в мешке шарик» Попробуй Маша - «Я нашла в мешке чашку» и т.д.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 </a:t>
            </a:r>
            <a:endParaRPr lang="ru-RU" b="1" dirty="0"/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7"/>
            <a:ext cx="8229600" cy="1800199"/>
          </a:xfrm>
        </p:spPr>
        <p:txBody>
          <a:bodyPr>
            <a:normAutofit fontScale="925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Наглядность</a:t>
            </a:r>
            <a:r>
              <a:rPr lang="ru-RU" b="1" i="1" dirty="0" smtClean="0"/>
              <a:t>: чудесный мешочек, предметы (шарик, шарфик, шишка, камушек, машинка, неваляшка, погремушка)</a:t>
            </a:r>
          </a:p>
          <a:p>
            <a:endParaRPr lang="ru-RU" dirty="0"/>
          </a:p>
        </p:txBody>
      </p:sp>
      <p:pic>
        <p:nvPicPr>
          <p:cNvPr id="8194" name="Picture 2" descr="https://avatars.mds.yandex.net/get-zen_doc/2404797/pub_5fbcc6ba6ea65c24b39df6e6_5fbcc7b34b9b1b331dbb5ab4/scale_120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1" y="1772816"/>
            <a:ext cx="2937927" cy="2448272"/>
          </a:xfrm>
          <a:prstGeom prst="rect">
            <a:avLst/>
          </a:prstGeom>
          <a:noFill/>
        </p:spPr>
      </p:pic>
      <p:pic>
        <p:nvPicPr>
          <p:cNvPr id="8196" name="Picture 4" descr="https://sun9-1.userapi.com/impg/_ly9Qpqmxbjl1WpzWGdFS19f6gDDn5gG5oI0AQ/_OzE7lNGZe8.jpg?size=662x1080&amp;quality=96&amp;sign=0443455ce22070b923c0eb534881c3cd&amp;type=album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1800" y="3645024"/>
            <a:ext cx="1872208" cy="3054358"/>
          </a:xfrm>
          <a:prstGeom prst="rect">
            <a:avLst/>
          </a:prstGeom>
          <a:noFill/>
        </p:spPr>
      </p:pic>
      <p:pic>
        <p:nvPicPr>
          <p:cNvPr id="8198" name="Picture 6" descr="https://sun9-10.userapi.com/impg/ud7Arh09jqjH6-8r-K5KbSgoxJZlEGDeyMn4rw/FsUqVIlKiSg.jpg?size=938x827&amp;quality=96&amp;sign=939fae42992c3b98ae4212ee3083f688&amp;type=albu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1628800"/>
            <a:ext cx="2123496" cy="1872208"/>
          </a:xfrm>
          <a:prstGeom prst="rect">
            <a:avLst/>
          </a:prstGeom>
          <a:noFill/>
        </p:spPr>
      </p:pic>
      <p:pic>
        <p:nvPicPr>
          <p:cNvPr id="8200" name="Picture 8" descr="https://sun9-39.userapi.com/impg/G_X7gJqs3JwF0aqWgNzVL2n2Am9rqnN4S49H4A/GTZvhJyyWoE.jpg?size=1280x734&amp;quality=96&amp;sign=176f1c0072028bdaf03d752f94ee443d&amp;type=album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739" r="17883"/>
          <a:stretch>
            <a:fillRect/>
          </a:stretch>
        </p:blipFill>
        <p:spPr bwMode="auto">
          <a:xfrm>
            <a:off x="3635896" y="1844824"/>
            <a:ext cx="2088232" cy="1777231"/>
          </a:xfrm>
          <a:prstGeom prst="rect">
            <a:avLst/>
          </a:prstGeom>
          <a:noFill/>
        </p:spPr>
      </p:pic>
      <p:pic>
        <p:nvPicPr>
          <p:cNvPr id="8202" name="Picture 10" descr="https://sun9-85.userapi.com/impg/SwiVFs-pTj6Sk9wfAH8PciWw4V1C1dNAVZC0lA/23DnCuB4c5c.jpg?size=850x566&amp;quality=96&amp;sign=fd9c1399023f9ac4eeab6682256150d7&amp;type=album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608" r="34783"/>
          <a:stretch>
            <a:fillRect/>
          </a:stretch>
        </p:blipFill>
        <p:spPr bwMode="auto">
          <a:xfrm>
            <a:off x="7236296" y="3573016"/>
            <a:ext cx="1440160" cy="2940865"/>
          </a:xfrm>
          <a:prstGeom prst="rect">
            <a:avLst/>
          </a:prstGeom>
          <a:noFill/>
        </p:spPr>
      </p:pic>
      <p:pic>
        <p:nvPicPr>
          <p:cNvPr id="10" name="Picture 6" descr="https://sun9-75.userapi.com/impg/11b90fw8FJD-I-MZN7coleUQ1Di_DwjMKsZQoQ/9Wy9qZUE2rc.jpg?size=563x900&amp;quality=96&amp;sign=17ded833c7aa865eccf711b1eb405fd8&amp;type=album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3573016"/>
            <a:ext cx="1757395" cy="3025359"/>
          </a:xfrm>
          <a:prstGeom prst="rect">
            <a:avLst/>
          </a:prstGeom>
          <a:noFill/>
        </p:spPr>
      </p:pic>
      <p:pic>
        <p:nvPicPr>
          <p:cNvPr id="11" name="Picture 10" descr="https://sun9-18.userapi.com/impg/AhbwvRjr56vG-PKi4Q5NpsxVy1-j_yK_DlY6DA/ycikdb-yBBw.jpg?size=680x678&amp;quality=96&amp;sign=fe40c67cfd5171d467d8e8caf2a8e6d3&amp;type=album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4365104"/>
            <a:ext cx="2020259" cy="201431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8892480" cy="1512168"/>
          </a:xfrm>
        </p:spPr>
        <p:txBody>
          <a:bodyPr>
            <a:normAutofit fontScale="90000"/>
          </a:bodyPr>
          <a:lstStyle/>
          <a:p>
            <a:r>
              <a:rPr lang="ru-RU" sz="3100" i="1" dirty="0" smtClean="0">
                <a:solidFill>
                  <a:srgbClr val="C00000"/>
                </a:solidFill>
              </a:rPr>
              <a:t>Игры, направленные на формирование правильного произношения звука [</a:t>
            </a:r>
            <a:r>
              <a:rPr lang="ru-RU" sz="3100" i="1" dirty="0" err="1" smtClean="0">
                <a:solidFill>
                  <a:srgbClr val="C00000"/>
                </a:solidFill>
              </a:rPr>
              <a:t>ш</a:t>
            </a:r>
            <a:r>
              <a:rPr lang="ru-RU" sz="3100" i="1" dirty="0" smtClean="0">
                <a:solidFill>
                  <a:srgbClr val="C00000"/>
                </a:solidFill>
              </a:rPr>
              <a:t>] в предложениях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12776"/>
            <a:ext cx="8964488" cy="5184576"/>
          </a:xfrm>
        </p:spPr>
        <p:txBody>
          <a:bodyPr>
            <a:normAutofit fontScale="700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Название игры</a:t>
            </a:r>
            <a:r>
              <a:rPr lang="ru-RU" b="1" i="1" dirty="0" smtClean="0"/>
              <a:t>: «У Тани под подушкой»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Цель:</a:t>
            </a:r>
            <a:r>
              <a:rPr lang="ru-RU" b="1" i="1" dirty="0" smtClean="0"/>
              <a:t> формировать правильное произношение звука [</a:t>
            </a:r>
            <a:r>
              <a:rPr lang="ru-RU" b="1" i="1" dirty="0" err="1" smtClean="0"/>
              <a:t>ш</a:t>
            </a:r>
            <a:r>
              <a:rPr lang="ru-RU" b="1" i="1" dirty="0" smtClean="0"/>
              <a:t>] в предложениях.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Инструкция:</a:t>
            </a:r>
            <a:r>
              <a:rPr lang="ru-RU" b="1" i="1" dirty="0" smtClean="0"/>
              <a:t> Педагог показывает детям игрушки и небольшие предметы, в названиях которых есть звук [</a:t>
            </a:r>
            <a:r>
              <a:rPr lang="ru-RU" b="1" i="1" dirty="0" err="1" smtClean="0"/>
              <a:t>ш</a:t>
            </a:r>
            <a:r>
              <a:rPr lang="ru-RU" b="1" i="1" dirty="0" smtClean="0"/>
              <a:t>], предлагает взять эти предметы в руки, ощупать. Затем незаметно для детей прячет один предмет под подушку в кукольной кроватке. Показывает детям куклу и говорит, что эта малышка складывает под подушку все подряд. Предлагает узнать, что же находится в кроватке. Ребенок запускает руку под подушку, на ощупь определяет предмет и говорит. Затем педагог прячет следующий предмет и предлагает другому ребенку определить, что лежит под подушкой.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Описание игры</a:t>
            </a:r>
            <a:r>
              <a:rPr lang="ru-RU" b="1" i="1" dirty="0" smtClean="0"/>
              <a:t>: Ребята, посмотрите на эти предметы, пощупайте их. Сегодня к нам в гости пришла малышка Таня. Она складывает под подушку все подряд. Давайте  узнаем, что же находится в кроватке.  У малышки под подушкой шарик. А теперь попробует Алина узнать на ощупь, что лежит под подушкой.</a:t>
            </a:r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60649"/>
            <a:ext cx="8517632" cy="1584175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Наглядность</a:t>
            </a:r>
            <a:r>
              <a:rPr lang="ru-RU" b="1" i="1" dirty="0" smtClean="0"/>
              <a:t>: кукла, кукольная кроватка; игрушки и небольшие предметы, в названиях которых есть звук [</a:t>
            </a:r>
            <a:r>
              <a:rPr lang="ru-RU" b="1" i="1" dirty="0" err="1" smtClean="0"/>
              <a:t>ш</a:t>
            </a:r>
            <a:r>
              <a:rPr lang="ru-RU" b="1" i="1" dirty="0" smtClean="0"/>
              <a:t>] (шарик, шишка, камешек, катушка, матрешка и т. п.)</a:t>
            </a:r>
            <a:endParaRPr lang="ru-RU" b="1" i="1" dirty="0"/>
          </a:p>
        </p:txBody>
      </p:sp>
      <p:pic>
        <p:nvPicPr>
          <p:cNvPr id="5" name="Picture 2" descr="https://www.sunnytoy.ru/i/product_i/43504_1_b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204864"/>
            <a:ext cx="2376264" cy="2376264"/>
          </a:xfrm>
          <a:prstGeom prst="rect">
            <a:avLst/>
          </a:prstGeom>
          <a:noFill/>
        </p:spPr>
      </p:pic>
      <p:pic>
        <p:nvPicPr>
          <p:cNvPr id="6" name="Picture 4" descr="https://sun9-1.userapi.com/impg/_ly9Qpqmxbjl1WpzWGdFS19f6gDDn5gG5oI0AQ/_OzE7lNGZe8.jpg?size=662x1080&amp;quality=96&amp;sign=0443455ce22070b923c0eb534881c3cd&amp;type=album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1988840"/>
            <a:ext cx="1633114" cy="2664296"/>
          </a:xfrm>
          <a:prstGeom prst="rect">
            <a:avLst/>
          </a:prstGeom>
          <a:noFill/>
        </p:spPr>
      </p:pic>
      <p:pic>
        <p:nvPicPr>
          <p:cNvPr id="7" name="Picture 6" descr="https://sun9-10.userapi.com/impg/ud7Arh09jqjH6-8r-K5KbSgoxJZlEGDeyMn4rw/FsUqVIlKiSg.jpg?size=938x827&amp;quality=96&amp;sign=939fae42992c3b98ae4212ee3083f688&amp;type=albu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4725144"/>
            <a:ext cx="2123496" cy="1872208"/>
          </a:xfrm>
          <a:prstGeom prst="rect">
            <a:avLst/>
          </a:prstGeom>
          <a:noFill/>
        </p:spPr>
      </p:pic>
      <p:pic>
        <p:nvPicPr>
          <p:cNvPr id="8" name="Picture 8" descr="https://sun9-39.userapi.com/impg/G_X7gJqs3JwF0aqWgNzVL2n2Am9rqnN4S49H4A/GTZvhJyyWoE.jpg?size=1280x734&amp;quality=96&amp;sign=176f1c0072028bdaf03d752f94ee443d&amp;type=album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739" r="17883"/>
          <a:stretch>
            <a:fillRect/>
          </a:stretch>
        </p:blipFill>
        <p:spPr bwMode="auto">
          <a:xfrm>
            <a:off x="6444208" y="4869160"/>
            <a:ext cx="2088232" cy="1777231"/>
          </a:xfrm>
          <a:prstGeom prst="rect">
            <a:avLst/>
          </a:prstGeom>
          <a:noFill/>
        </p:spPr>
      </p:pic>
      <p:pic>
        <p:nvPicPr>
          <p:cNvPr id="9" name="Picture 4" descr="https://sun9-66.userapi.com/impg/IfMAbQUtIekmMeSRsQqjT0CssyFNcMTFjzhh9Q/5xhlIJxtr1g.jpg?size=456x827&amp;quality=96&amp;sign=58116cb9273aa4ba35811c5a243b8709&amp;type=album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1844824"/>
            <a:ext cx="1656184" cy="3003650"/>
          </a:xfrm>
          <a:prstGeom prst="rect">
            <a:avLst/>
          </a:prstGeom>
          <a:noFill/>
        </p:spPr>
      </p:pic>
      <p:pic>
        <p:nvPicPr>
          <p:cNvPr id="2050" name="Picture 2" descr="https://sun9-83.userapi.com/impg/DDGs2Lm4kFRMLw0N61b3prxDhBmtYP-zLSH1PA/nNMvoS-HBUo.jpg?size=900x759&amp;quality=96&amp;sign=ee166716cfe36313155a4310da08a857&amp;type=album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2132856"/>
            <a:ext cx="3312368" cy="2793430"/>
          </a:xfrm>
          <a:prstGeom prst="rect">
            <a:avLst/>
          </a:prstGeom>
          <a:noFill/>
        </p:spPr>
      </p:pic>
      <p:pic>
        <p:nvPicPr>
          <p:cNvPr id="2052" name="Picture 4" descr="https://sun9-30.userapi.com/impg/0jFh9Re_NQltjnhMEzewmUFtKy6XwrJ-TagLEA/923-dskX_6U.jpg?size=400x400&amp;quality=96&amp;sign=75c0fe0daa91be5dfe81641d3abdc823&amp;type=album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632176"/>
            <a:ext cx="2225824" cy="222582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892480" cy="1143000"/>
          </a:xfrm>
        </p:spPr>
        <p:txBody>
          <a:bodyPr>
            <a:noAutofit/>
          </a:bodyPr>
          <a:lstStyle/>
          <a:p>
            <a:r>
              <a:rPr lang="ru-RU" sz="2800" i="1" dirty="0" smtClean="0">
                <a:solidFill>
                  <a:srgbClr val="C00000"/>
                </a:solidFill>
              </a:rPr>
              <a:t>	</a:t>
            </a:r>
            <a:r>
              <a:rPr lang="ru-RU" sz="2600" i="1" dirty="0" smtClean="0">
                <a:solidFill>
                  <a:srgbClr val="C00000"/>
                </a:solidFill>
              </a:rPr>
              <a:t>Игры, направленные на формирование правильного произношения звука [</a:t>
            </a:r>
            <a:r>
              <a:rPr lang="ru-RU" sz="2600" i="1" dirty="0" err="1" smtClean="0">
                <a:solidFill>
                  <a:srgbClr val="C00000"/>
                </a:solidFill>
              </a:rPr>
              <a:t>ш</a:t>
            </a:r>
            <a:r>
              <a:rPr lang="ru-RU" sz="2600" i="1" dirty="0" smtClean="0">
                <a:solidFill>
                  <a:srgbClr val="C00000"/>
                </a:solidFill>
              </a:rPr>
              <a:t>] в связных текстах </a:t>
            </a:r>
            <a:endParaRPr lang="ru-RU" sz="2600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Название игры: </a:t>
            </a:r>
            <a:r>
              <a:rPr lang="ru-RU" b="1" i="1" dirty="0" smtClean="0"/>
              <a:t>Расскажи сказку при помощи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Цель:</a:t>
            </a:r>
            <a:r>
              <a:rPr lang="ru-RU" b="1" i="1" dirty="0" smtClean="0"/>
              <a:t> формировать правильное произношение звука [</a:t>
            </a:r>
            <a:r>
              <a:rPr lang="ru-RU" b="1" i="1" dirty="0" err="1" smtClean="0"/>
              <a:t>ш</a:t>
            </a:r>
            <a:r>
              <a:rPr lang="ru-RU" b="1" i="1" dirty="0" smtClean="0"/>
              <a:t>] в связном тексте. </a:t>
            </a:r>
            <a:endParaRPr lang="ru-RU" b="1" i="1" dirty="0" smtClean="0">
              <a:solidFill>
                <a:srgbClr val="C00000"/>
              </a:solidFill>
            </a:endParaRPr>
          </a:p>
          <a:p>
            <a:r>
              <a:rPr lang="ru-RU" b="1" i="1" dirty="0" smtClean="0">
                <a:solidFill>
                  <a:srgbClr val="C00000"/>
                </a:solidFill>
              </a:rPr>
              <a:t>Инструкция: </a:t>
            </a:r>
            <a:r>
              <a:rPr lang="ru-RU" b="1" i="1" dirty="0" smtClean="0"/>
              <a:t>ребенок должен послушать рассказ и рассказать его при помощи </a:t>
            </a:r>
            <a:r>
              <a:rPr lang="ru-RU" b="1" i="1" dirty="0" err="1" smtClean="0"/>
              <a:t>мнемодорожки</a:t>
            </a:r>
            <a:r>
              <a:rPr lang="ru-RU" b="1" i="1" dirty="0" smtClean="0"/>
              <a:t>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Описание игры: </a:t>
            </a:r>
            <a:r>
              <a:rPr lang="ru-RU" b="1" i="1" dirty="0" smtClean="0"/>
              <a:t>Послушай рассказ. «Ходила </a:t>
            </a:r>
            <a:r>
              <a:rPr lang="ru-RU" b="1" i="1" dirty="0" err="1" smtClean="0"/>
              <a:t>Алёнушка</a:t>
            </a:r>
            <a:r>
              <a:rPr lang="ru-RU" b="1" i="1" dirty="0" smtClean="0"/>
              <a:t> в лес. Набрала лукошко ягод. Вышла она на опушку. На опушке ромашки. На ромашках — букашки. Недалеко речушка. У речушки камыши».Посмотри на дорожку и послушай рассказ еще раз. А теперь попробуй его рассказать. Тебе помогут дорожки.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4525963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Наглядность: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https://logoped-online.by/wp-content/uploads/2020/09/Teksti-na-zvuk-SH.-Na-opushke-1-1024x69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8063237" cy="547260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600" i="1" dirty="0" smtClean="0">
                <a:solidFill>
                  <a:srgbClr val="C00000"/>
                </a:solidFill>
              </a:rPr>
              <a:t>Игры, направленные на формирование правильного произношения звука [</a:t>
            </a:r>
            <a:r>
              <a:rPr lang="ru-RU" sz="2600" i="1" dirty="0" err="1" smtClean="0">
                <a:solidFill>
                  <a:srgbClr val="C00000"/>
                </a:solidFill>
              </a:rPr>
              <a:t>ш</a:t>
            </a:r>
            <a:r>
              <a:rPr lang="ru-RU" sz="2600" i="1" dirty="0" smtClean="0">
                <a:solidFill>
                  <a:srgbClr val="C00000"/>
                </a:solidFill>
              </a:rPr>
              <a:t>] в связных текстах </a:t>
            </a:r>
            <a:endParaRPr lang="ru-RU" sz="2600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Название игры: </a:t>
            </a:r>
            <a:r>
              <a:rPr lang="ru-RU" b="1" i="1" dirty="0" smtClean="0"/>
              <a:t>Магазин игрушек.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Цель: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ru-RU" b="1" i="1" dirty="0" smtClean="0">
                <a:solidFill>
                  <a:prstClr val="black"/>
                </a:solidFill>
              </a:rPr>
              <a:t>формировать умение употреблять в своей речи звук </a:t>
            </a:r>
            <a:r>
              <a:rPr lang="en-US" b="1" i="1" dirty="0" smtClean="0">
                <a:solidFill>
                  <a:prstClr val="black"/>
                </a:solidFill>
              </a:rPr>
              <a:t>[</a:t>
            </a:r>
            <a:r>
              <a:rPr lang="ru-RU" b="1" i="1" dirty="0" err="1" smtClean="0">
                <a:solidFill>
                  <a:prstClr val="black"/>
                </a:solidFill>
              </a:rPr>
              <a:t>ш</a:t>
            </a:r>
            <a:r>
              <a:rPr lang="en-US" b="1" i="1" dirty="0" smtClean="0">
                <a:solidFill>
                  <a:prstClr val="black"/>
                </a:solidFill>
              </a:rPr>
              <a:t>] </a:t>
            </a:r>
            <a:r>
              <a:rPr lang="ru-RU" b="1" i="1" dirty="0" smtClean="0">
                <a:solidFill>
                  <a:prstClr val="black"/>
                </a:solidFill>
              </a:rPr>
              <a:t>правильно.</a:t>
            </a:r>
            <a:endParaRPr lang="ru-RU" b="1" i="1" dirty="0" smtClean="0"/>
          </a:p>
          <a:p>
            <a:r>
              <a:rPr lang="ru-RU" b="1" i="1" dirty="0" smtClean="0">
                <a:solidFill>
                  <a:srgbClr val="C00000"/>
                </a:solidFill>
              </a:rPr>
              <a:t>Инструкция: </a:t>
            </a:r>
            <a:r>
              <a:rPr lang="ru-RU" b="1" i="1" dirty="0" smtClean="0"/>
              <a:t>ребенку нужно составить рассказ, выбрав только те игрушки, в названии которых есть звук [Ш].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Описание игры: </a:t>
            </a:r>
            <a:r>
              <a:rPr lang="ru-RU" b="1" i="1" dirty="0" smtClean="0"/>
              <a:t>Составь рассказ про Пашу, который пришёл в магазин игрушек.</a:t>
            </a:r>
            <a:br>
              <a:rPr lang="ru-RU" b="1" i="1" dirty="0" smtClean="0"/>
            </a:br>
            <a:r>
              <a:rPr lang="ru-RU" b="1" i="1" dirty="0" smtClean="0"/>
              <a:t>Паша положит в мешок только те игрушки, в названии которых есть звук [Ш].</a:t>
            </a:r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Наглядность: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1026" name="AutoShape 2" descr="Автоматизация Ш в текст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Автоматизация Ш в тексте"/>
          <p:cNvPicPr>
            <a:picLocks noChangeAspect="1" noChangeArrowheads="1"/>
          </p:cNvPicPr>
          <p:nvPr/>
        </p:nvPicPr>
        <p:blipFill>
          <a:blip r:embed="rId2" cstate="print"/>
          <a:srcRect b="1"/>
          <a:stretch>
            <a:fillRect/>
          </a:stretch>
        </p:blipFill>
        <p:spPr bwMode="auto">
          <a:xfrm>
            <a:off x="395536" y="890283"/>
            <a:ext cx="8280920" cy="556305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16832"/>
            <a:ext cx="9144000" cy="2160240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Спасибо за внимание!</a:t>
            </a:r>
            <a:endParaRPr lang="ru-RU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347</Words>
  <Application>Microsoft Office PowerPoint</Application>
  <PresentationFormat>Экран (4:3)</PresentationFormat>
  <Paragraphs>57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Дидактические игры для автоматизации звуков  у детей с ФФН  (старшая группа) </vt:lpstr>
      <vt:lpstr>Игры направленные на формирование правильного произношения звука [ш] в слогах </vt:lpstr>
      <vt:lpstr>Слайд 3</vt:lpstr>
      <vt:lpstr>Слайд 4</vt:lpstr>
      <vt:lpstr>Игры, направленные на формирование правильного произношения звука [ш] в слогах </vt:lpstr>
      <vt:lpstr>Слайд 6</vt:lpstr>
      <vt:lpstr>Игры, направленные на формирование правильного произношения звука [ш] в словах </vt:lpstr>
      <vt:lpstr>Слайд 8</vt:lpstr>
      <vt:lpstr>Игры, направленные на формирование правильного произношения звука [ш] в словах </vt:lpstr>
      <vt:lpstr>Слайд 10</vt:lpstr>
      <vt:lpstr>Игры, направленные на формирование правильного произношения звука [ш] в предложениях </vt:lpstr>
      <vt:lpstr>Слайд 12</vt:lpstr>
      <vt:lpstr>Игры, направленные на формирование правильного произношения звука [ш] в предложениях </vt:lpstr>
      <vt:lpstr>Слайд 14</vt:lpstr>
      <vt:lpstr> Игры, направленные на формирование правильного произношения звука [ш] в связных текстах </vt:lpstr>
      <vt:lpstr>Слайд 16</vt:lpstr>
      <vt:lpstr>Игры, направленные на формирование правильного произношения звука [ш] в связных текстах </vt:lpstr>
      <vt:lpstr>Слайд 18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дидактические игры для автоматизации звуков у детей с ФФН (старшая группа) </dc:title>
  <dc:creator>Владелец</dc:creator>
  <cp:lastModifiedBy>Владелец</cp:lastModifiedBy>
  <cp:revision>35</cp:revision>
  <dcterms:created xsi:type="dcterms:W3CDTF">2021-12-19T15:43:28Z</dcterms:created>
  <dcterms:modified xsi:type="dcterms:W3CDTF">2022-05-19T13:17:57Z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2360961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S9.1.2</vt:lpwstr>
  </property>
</Properties>
</file>